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9"/>
  </p:notesMasterIdLst>
  <p:handoutMasterIdLst>
    <p:handoutMasterId r:id="rId110"/>
  </p:handoutMasterIdLst>
  <p:sldIdLst>
    <p:sldId id="256" r:id="rId2"/>
    <p:sldId id="257" r:id="rId3"/>
    <p:sldId id="258" r:id="rId4"/>
    <p:sldId id="281" r:id="rId5"/>
    <p:sldId id="330" r:id="rId6"/>
    <p:sldId id="375" r:id="rId7"/>
    <p:sldId id="376" r:id="rId8"/>
    <p:sldId id="280" r:id="rId9"/>
    <p:sldId id="287" r:id="rId10"/>
    <p:sldId id="300" r:id="rId11"/>
    <p:sldId id="301" r:id="rId12"/>
    <p:sldId id="302" r:id="rId13"/>
    <p:sldId id="285" r:id="rId14"/>
    <p:sldId id="297" r:id="rId15"/>
    <p:sldId id="298" r:id="rId16"/>
    <p:sldId id="299" r:id="rId17"/>
    <p:sldId id="289" r:id="rId18"/>
    <p:sldId id="347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61" r:id="rId27"/>
    <p:sldId id="307" r:id="rId28"/>
    <p:sldId id="377" r:id="rId29"/>
    <p:sldId id="312" r:id="rId30"/>
    <p:sldId id="308" r:id="rId31"/>
    <p:sldId id="309" r:id="rId32"/>
    <p:sldId id="311" r:id="rId33"/>
    <p:sldId id="313" r:id="rId34"/>
    <p:sldId id="315" r:id="rId35"/>
    <p:sldId id="333" r:id="rId36"/>
    <p:sldId id="334" r:id="rId37"/>
    <p:sldId id="335" r:id="rId38"/>
    <p:sldId id="318" r:id="rId39"/>
    <p:sldId id="337" r:id="rId40"/>
    <p:sldId id="336" r:id="rId41"/>
    <p:sldId id="338" r:id="rId42"/>
    <p:sldId id="340" r:id="rId43"/>
    <p:sldId id="341" r:id="rId44"/>
    <p:sldId id="351" r:id="rId45"/>
    <p:sldId id="323" r:id="rId46"/>
    <p:sldId id="342" r:id="rId47"/>
    <p:sldId id="343" r:id="rId48"/>
    <p:sldId id="346" r:id="rId49"/>
    <p:sldId id="324" r:id="rId50"/>
    <p:sldId id="331" r:id="rId51"/>
    <p:sldId id="348" r:id="rId52"/>
    <p:sldId id="349" r:id="rId53"/>
    <p:sldId id="350" r:id="rId54"/>
    <p:sldId id="332" r:id="rId55"/>
    <p:sldId id="316" r:id="rId56"/>
    <p:sldId id="317" r:id="rId57"/>
    <p:sldId id="353" r:id="rId58"/>
    <p:sldId id="319" r:id="rId59"/>
    <p:sldId id="344" r:id="rId60"/>
    <p:sldId id="326" r:id="rId61"/>
    <p:sldId id="320" r:id="rId62"/>
    <p:sldId id="321" r:id="rId63"/>
    <p:sldId id="325" r:id="rId64"/>
    <p:sldId id="345" r:id="rId65"/>
    <p:sldId id="329" r:id="rId66"/>
    <p:sldId id="322" r:id="rId67"/>
    <p:sldId id="327" r:id="rId68"/>
    <p:sldId id="262" r:id="rId69"/>
    <p:sldId id="265" r:id="rId70"/>
    <p:sldId id="303" r:id="rId71"/>
    <p:sldId id="304" r:id="rId72"/>
    <p:sldId id="305" r:id="rId73"/>
    <p:sldId id="306" r:id="rId74"/>
    <p:sldId id="260" r:id="rId75"/>
    <p:sldId id="352" r:id="rId76"/>
    <p:sldId id="354" r:id="rId77"/>
    <p:sldId id="267" r:id="rId78"/>
    <p:sldId id="363" r:id="rId79"/>
    <p:sldId id="271" r:id="rId80"/>
    <p:sldId id="279" r:id="rId81"/>
    <p:sldId id="272" r:id="rId82"/>
    <p:sldId id="274" r:id="rId83"/>
    <p:sldId id="275" r:id="rId84"/>
    <p:sldId id="276" r:id="rId85"/>
    <p:sldId id="277" r:id="rId86"/>
    <p:sldId id="286" r:id="rId87"/>
    <p:sldId id="356" r:id="rId88"/>
    <p:sldId id="357" r:id="rId89"/>
    <p:sldId id="364" r:id="rId90"/>
    <p:sldId id="359" r:id="rId91"/>
    <p:sldId id="358" r:id="rId92"/>
    <p:sldId id="378" r:id="rId93"/>
    <p:sldId id="355" r:id="rId94"/>
    <p:sldId id="362" r:id="rId95"/>
    <p:sldId id="366" r:id="rId96"/>
    <p:sldId id="367" r:id="rId97"/>
    <p:sldId id="368" r:id="rId98"/>
    <p:sldId id="369" r:id="rId99"/>
    <p:sldId id="370" r:id="rId100"/>
    <p:sldId id="372" r:id="rId101"/>
    <p:sldId id="371" r:id="rId102"/>
    <p:sldId id="360" r:id="rId103"/>
    <p:sldId id="365" r:id="rId104"/>
    <p:sldId id="361" r:id="rId105"/>
    <p:sldId id="379" r:id="rId106"/>
    <p:sldId id="264" r:id="rId107"/>
    <p:sldId id="373" r:id="rId108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WM" lastIdx="1" clrIdx="0">
    <p:extLst>
      <p:ext uri="{19B8F6BF-5375-455C-9EA6-DF929625EA0E}">
        <p15:presenceInfo xmlns:p15="http://schemas.microsoft.com/office/powerpoint/2012/main" userId="Au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597"/>
    <a:srgbClr val="898989"/>
    <a:srgbClr val="9BD3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51" autoAdjust="0"/>
    <p:restoredTop sz="96357" autoAdjust="0"/>
  </p:normalViewPr>
  <p:slideViewPr>
    <p:cSldViewPr snapToGrid="0">
      <p:cViewPr varScale="1">
        <p:scale>
          <a:sx n="85" d="100"/>
          <a:sy n="85" d="100"/>
        </p:scale>
        <p:origin x="317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handoutMaster" Target="handoutMasters/handoutMaster1.xml"/><Relationship Id="rId115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A35DD-6E5D-47EF-B708-EBEA2DB0B102}" type="datetimeFigureOut">
              <a:rPr lang="pl-PL" smtClean="0"/>
              <a:t>27.02.2023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98292-F534-41F1-8715-ED08B9BEBB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7330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CB0A6-1BF2-41AF-87FE-9BC04555DEAB}" type="datetimeFigureOut">
              <a:rPr lang="pl-PL" smtClean="0"/>
              <a:t>27.02.2023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533EC-5E4B-4342-82C5-E9F51429D1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5934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533EC-5E4B-4342-82C5-E9F51429D1BF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9444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533EC-5E4B-4342-82C5-E9F51429D1BF}" type="slidenum">
              <a:rPr lang="pl-PL" smtClean="0"/>
              <a:t>81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5980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533EC-5E4B-4342-82C5-E9F51429D1BF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418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533EC-5E4B-4342-82C5-E9F51429D1BF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8645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533EC-5E4B-4342-82C5-E9F51429D1BF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6309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533EC-5E4B-4342-82C5-E9F51429D1BF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2484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533EC-5E4B-4342-82C5-E9F51429D1BF}" type="slidenum">
              <a:rPr lang="pl-PL" smtClean="0"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1613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533EC-5E4B-4342-82C5-E9F51429D1BF}" type="slidenum">
              <a:rPr lang="pl-PL" smtClean="0"/>
              <a:t>52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2741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533EC-5E4B-4342-82C5-E9F51429D1BF}" type="slidenum">
              <a:rPr lang="pl-PL" smtClean="0"/>
              <a:t>63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6705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533EC-5E4B-4342-82C5-E9F51429D1BF}" type="slidenum">
              <a:rPr lang="pl-PL" smtClean="0"/>
              <a:t>77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2270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2E12688-A8B1-4EC9-817F-1785E4155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FEEE6F6D-984C-443B-B601-5A5493FF7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7C1002AC-B7CB-4BBC-85FB-17CDC0B09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8A99-9646-4265-9408-026D9A8C1815}" type="datetime1">
              <a:rPr lang="pl-PL" smtClean="0"/>
              <a:t>27.02.2023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7EF9A66C-AE61-480B-B8B4-6C281A517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1D2D7A55-0D59-4557-A4B5-C165AB6ED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7695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20623B0-3A92-4101-93F5-9C196B3C6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4BE86630-D95F-4786-8BAD-B40372BB5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24F90E73-D9AD-4C4F-96DA-C23D18329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7D34-8D45-4F0B-B36F-9FD504195DEB}" type="datetime1">
              <a:rPr lang="pl-PL" smtClean="0"/>
              <a:t>27.02.2023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838DB31C-55EA-4FE1-9FE7-D93510E4B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F5E69053-3DFD-472C-AC93-F57882A56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4852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="" xmlns:a16="http://schemas.microsoft.com/office/drawing/2014/main" id="{D42EDFC5-820D-466C-B4C8-F5348CE7E9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BCF384E4-1429-49D8-BC38-FA0D022ED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A602AB47-7A97-4DEA-9B36-BD05F0C57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FB47-1AB9-4839-A7DE-E4BD6490B8E5}" type="datetime1">
              <a:rPr lang="pl-PL" smtClean="0"/>
              <a:t>27.02.2023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C16DF47D-CFFC-4F55-BCAB-9DA4DB889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24D0179F-9433-4341-9E08-D7A53F40C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19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2E22057-76DB-4970-A372-627CCDEA0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8DBC4936-3601-41D4-ADB4-B938A5211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5823C95E-CC57-400E-A6ED-40527647E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036B-6198-4581-BE02-9DB365B86B4B}" type="datetime1">
              <a:rPr lang="pl-PL" smtClean="0"/>
              <a:t>27.02.2023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ECB86B89-99B4-4F0E-81DE-4BDA7B8E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95614065-04BE-4338-B026-2F263EA96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4440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2BFCE2B-6280-4A4D-A295-596AE58BF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B04DA33C-F932-4D88-8A57-DF131E458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A383F86C-3887-4A78-95DF-96172D258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D588-09BC-4738-A47C-3CC2F060F609}" type="datetime1">
              <a:rPr lang="pl-PL" smtClean="0"/>
              <a:t>27.02.2023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EAD15F5D-FF3C-4A72-91BD-0B296C145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30244870-FDB4-4553-A274-D5DF0B814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4005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C0345B0-A57D-463E-8976-9E7D718F1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AC149A8-F3F2-4559-B055-26BD5E289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A17BA6EE-ABB5-4B02-8772-75F385A8B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4DD1D9E4-4E24-4844-BF29-CAA396D9F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BA6C-01CC-47AA-81F7-4616D5C71025}" type="datetime1">
              <a:rPr lang="pl-PL" smtClean="0"/>
              <a:t>27.02.2023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05172025-67E5-4DC7-A919-9546F9B51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25CA2294-3B22-44EF-991E-0AE4F2654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9436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3775846-4353-45CE-A74F-09734A34F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A317B475-CC1F-41C2-A307-139558F40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70B4913C-857A-44E8-A5FC-5083E7C5F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D69C09A7-480D-47FA-833F-DF7B93F1C0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42D16F8B-E188-4FDF-BEF4-13723EEFB8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="" xmlns:a16="http://schemas.microsoft.com/office/drawing/2014/main" id="{46BE82AA-3BB5-4E1F-A098-2689E4E8C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D900-080A-4E90-B271-9982769B3340}" type="datetime1">
              <a:rPr lang="pl-PL" smtClean="0"/>
              <a:t>27.02.2023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="" xmlns:a16="http://schemas.microsoft.com/office/drawing/2014/main" id="{2621070F-9D18-4087-9A68-B574FEA3E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="" xmlns:a16="http://schemas.microsoft.com/office/drawing/2014/main" id="{07F14477-14F9-4FD7-BE59-5532DF581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42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551E0A0-34D3-4D46-9382-AD61393A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B675A26B-2E7A-4DC8-80AF-FA25F8A67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84F5-2B5A-4317-8CF8-885935056142}" type="datetime1">
              <a:rPr lang="pl-PL" smtClean="0"/>
              <a:t>27.02.2023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8567B96D-B65B-40C6-B236-F027C8C62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F7C53BB0-9C25-4586-B04D-FEFC5B4CE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1880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="" xmlns:a16="http://schemas.microsoft.com/office/drawing/2014/main" id="{E499D44E-AE35-4E95-9399-79FB5C450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30B61-2C1D-474B-A3CC-4F96893C9F42}" type="datetime1">
              <a:rPr lang="pl-PL" smtClean="0"/>
              <a:t>27.02.2023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="" xmlns:a16="http://schemas.microsoft.com/office/drawing/2014/main" id="{6A6B94EB-31E3-4959-804A-35DE8F183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769A0C71-8D21-4426-9C76-27A4D0B25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029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86B4D4F-BB44-47C3-AA17-ABA3668F0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0C406A5-66E1-4534-9EFB-71A0ECFC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A3005009-0487-447B-AE7F-09D5137B6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E2CC9D79-64FF-402B-AA15-05352E6C7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15CB-5A33-45FA-AECF-F911182A8E4A}" type="datetime1">
              <a:rPr lang="pl-PL" smtClean="0"/>
              <a:t>27.02.2023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92027B88-E0F4-474A-B1D0-B1FAC849B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7262AC16-58E1-4CE0-9E03-B3BC80E5C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3973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C0D2242-6079-441A-BBD6-DCDD81EDB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="" xmlns:a16="http://schemas.microsoft.com/office/drawing/2014/main" id="{57D49E3C-8F89-4784-BFA4-B566216C46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9BDC175F-564D-4E16-867E-C60D7CD77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2813D916-C0FC-449E-9A7A-09D9F6FAE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280E-B5F6-4E42-94AA-727470CB55CE}" type="datetime1">
              <a:rPr lang="pl-PL" smtClean="0"/>
              <a:t>27.02.2023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B1ACB473-FEE2-447B-988F-84ED4D1E3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2FB6AE8C-0E76-4E0B-A3CD-82A008167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2900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="" xmlns:a16="http://schemas.microsoft.com/office/drawing/2014/main" id="{13ECDFB4-BA5B-410B-960F-B12C9E0FB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B5C343C3-57C6-466B-B7CF-F5AF87DD6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B7CC6D39-3B66-4D11-8171-98563D218D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89DF8-A799-41C4-BFE3-6C0C4FFB048F}" type="datetime1">
              <a:rPr lang="pl-PL" smtClean="0"/>
              <a:t>27.02.2023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5BB06C58-E863-41EA-984C-7DB593C3C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A1E99260-7A79-4104-9EB4-8F1BE902F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BB134-82F7-4F0E-A3FF-CEA6FDEF8B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208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orka.sejm.gov.pl/proc9.nsf/0/7510F178D30F38AAC12584B7003F9693?Open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jm.gov.pl/sejm9.nsf/proces.xsp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sejm.gov.pl/sejm9.nsf/proces.xsp" TargetMode="Externa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enat.edu.pl/senat/proces-legislacyjny/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enat.edu.pl/senat/proces-legislacyjny/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senat.edu.pl/senat/proces-legislacyjny/" TargetMode="Externa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2C635EF-2980-420E-AC20-2669FEDDB4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cap="all" dirty="0" smtClean="0">
                <a:ln w="0"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Proces ustawodawczy </a:t>
            </a:r>
            <a:br>
              <a:rPr lang="pl-PL" cap="all" dirty="0" smtClean="0">
                <a:ln w="0"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l-PL" cap="all" dirty="0" smtClean="0">
                <a:ln w="0"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w sejmie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E13A8D40-0C28-48A5-9115-B6C61CAFC9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b="1" dirty="0">
                <a:ln w="1905"/>
                <a:solidFill>
                  <a:schemeClr val="accent1">
                    <a:lumMod val="50000"/>
                  </a:schemeClr>
                </a:solidFill>
              </a:rPr>
              <a:t>Szkolenie dla przedstawicieli sektora pozarządowego</a:t>
            </a:r>
          </a:p>
          <a:p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endParaRPr lang="pl-PL" dirty="0">
              <a:latin typeface="Constantia" panose="02030602050306030303" pitchFamily="18" charset="0"/>
            </a:endParaRPr>
          </a:p>
          <a:p>
            <a:r>
              <a:rPr lang="pl-PL" sz="2000" dirty="0" smtClean="0"/>
              <a:t>Martyna Walas-Szuniewicz, Elżbieta Kamińska</a:t>
            </a:r>
            <a:endParaRPr lang="pl-PL" dirty="0"/>
          </a:p>
          <a:p>
            <a:r>
              <a:rPr lang="pl-PL" sz="1400"/>
              <a:t>Warszawa </a:t>
            </a:r>
            <a:r>
              <a:rPr lang="pl-PL" sz="1400" smtClean="0"/>
              <a:t>2023</a:t>
            </a:r>
            <a:endParaRPr lang="pl-PL" sz="14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906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59823" y="1705248"/>
            <a:ext cx="10515600" cy="426085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1800" b="1" dirty="0" smtClean="0">
                <a:solidFill>
                  <a:srgbClr val="2F5597"/>
                </a:solidFill>
              </a:rPr>
              <a:t>Art</a:t>
            </a:r>
            <a:r>
              <a:rPr lang="pl-PL" sz="1800" b="1" dirty="0">
                <a:solidFill>
                  <a:srgbClr val="2F5597"/>
                </a:solidFill>
              </a:rPr>
              <a:t>. 221 Konstytucji RP:</a:t>
            </a:r>
          </a:p>
          <a:p>
            <a:pPr>
              <a:lnSpc>
                <a:spcPct val="130000"/>
              </a:lnSpc>
            </a:pPr>
            <a:r>
              <a:rPr lang="pl-PL" sz="1800" dirty="0"/>
              <a:t>Inicjatywa ustawodawcza w zakresie ustawy budżetowej, ustawy o prowizorium budżetowym,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zmiany </a:t>
            </a:r>
            <a:r>
              <a:rPr lang="pl-PL" sz="1800" dirty="0"/>
              <a:t>ustawy budżetowej, ustawy o zaciąganiu długu publicznego oraz ustawy o udzielaniu gwarancji finansowych przez państwo przysługuje wyłącznie Radzie Ministrów.</a:t>
            </a:r>
          </a:p>
          <a:p>
            <a:pPr>
              <a:lnSpc>
                <a:spcPct val="130000"/>
              </a:lnSpc>
            </a:pPr>
            <a:endParaRPr lang="pl-PL" sz="1800" dirty="0"/>
          </a:p>
          <a:p>
            <a:pPr>
              <a:lnSpc>
                <a:spcPct val="130000"/>
              </a:lnSpc>
            </a:pPr>
            <a:r>
              <a:rPr lang="pl-PL" sz="1800" b="1" dirty="0">
                <a:solidFill>
                  <a:srgbClr val="2F5597"/>
                </a:solidFill>
              </a:rPr>
              <a:t>Art. 235 ust. 1 Konstytucji RP:</a:t>
            </a:r>
            <a:r>
              <a:rPr lang="pl-PL" sz="1800" dirty="0">
                <a:solidFill>
                  <a:srgbClr val="2F5597"/>
                </a:solidFill>
              </a:rPr>
              <a:t> </a:t>
            </a:r>
          </a:p>
          <a:p>
            <a:pPr>
              <a:lnSpc>
                <a:spcPct val="130000"/>
              </a:lnSpc>
            </a:pPr>
            <a:r>
              <a:rPr lang="pl-PL" sz="1800" dirty="0"/>
              <a:t>Projekt ustawy o zmianie Konstytucji może przedłożyć co najmniej 1/5 ustawowej liczby posłów,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Senat </a:t>
            </a:r>
            <a:r>
              <a:rPr lang="pl-PL" sz="1800" dirty="0"/>
              <a:t>lub Prezydent Rzeczypospolitej.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614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2100405"/>
            <a:ext cx="9893300" cy="3989246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pl-PL" sz="1800" dirty="0"/>
              <a:t>Marszałek Sejmu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przedstawia ustawę o zmianie Konstytucji do podpisu Prezydentowi</a:t>
            </a:r>
            <a:r>
              <a:rPr lang="pl-PL" sz="1800" dirty="0"/>
              <a:t>:</a:t>
            </a:r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/>
              <a:t>po zakończeniu postępowania określonego w art. 235 ust. 4 i 6 Konstytucji (proces ustawodawczy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w </a:t>
            </a:r>
            <a:r>
              <a:rPr lang="pl-PL" sz="1800" dirty="0"/>
              <a:t>Sejmie i Senacie);</a:t>
            </a:r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/>
              <a:t>niezwłocznie po ogłoszeniu w Dzienniku Ustaw Rzeczypospolitej Polskiej uchwały Sądu Najwyższego o ważności referendum w sprawie zmiany Konstytucji.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100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196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2218099"/>
            <a:ext cx="10515600" cy="3610927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</a:pP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Etap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prezydencki:</a:t>
            </a:r>
          </a:p>
          <a:p>
            <a:pPr algn="just">
              <a:lnSpc>
                <a:spcPct val="130000"/>
              </a:lnSpc>
            </a:pPr>
            <a:r>
              <a:rPr lang="pl-PL" sz="1800" dirty="0" smtClean="0"/>
              <a:t>Prezydent podpisuje </a:t>
            </a:r>
            <a:r>
              <a:rPr lang="pl-PL" sz="1800" dirty="0"/>
              <a:t>ustawę </a:t>
            </a:r>
            <a:r>
              <a:rPr lang="pl-PL" sz="1800" dirty="0" smtClean="0"/>
              <a:t>o zmianie Konstytucji w </a:t>
            </a:r>
            <a:r>
              <a:rPr lang="pl-PL" sz="1800" dirty="0"/>
              <a:t>ciągu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21 dni </a:t>
            </a:r>
            <a:r>
              <a:rPr lang="pl-PL" sz="1800" dirty="0"/>
              <a:t>od dnia </a:t>
            </a:r>
            <a:r>
              <a:rPr lang="pl-PL" sz="1800" dirty="0" smtClean="0"/>
              <a:t>jej przedstawienia </a:t>
            </a:r>
            <a:r>
              <a:rPr lang="pl-PL" sz="1800" dirty="0"/>
              <a:t>i zarządza jej ogłoszenie w Dzienniku Ustaw Rzeczypospolitej Polskiej</a:t>
            </a:r>
            <a:r>
              <a:rPr lang="pl-PL" sz="1800" dirty="0" smtClean="0"/>
              <a:t>.</a:t>
            </a:r>
          </a:p>
          <a:p>
            <a:pPr algn="just">
              <a:lnSpc>
                <a:spcPct val="130000"/>
              </a:lnSpc>
            </a:pPr>
            <a:endParaRPr lang="pl-PL" sz="1800" dirty="0"/>
          </a:p>
          <a:p>
            <a:pPr algn="just">
              <a:lnSpc>
                <a:spcPct val="130000"/>
              </a:lnSpc>
            </a:pPr>
            <a:r>
              <a:rPr lang="pl-PL" sz="1800" dirty="0"/>
              <a:t>W odróżnieniu od ogólnego postępowania ustawodawczego </a:t>
            </a:r>
            <a:r>
              <a:rPr lang="pl-PL" sz="1800" dirty="0" smtClean="0"/>
              <a:t>Prezydent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nie ma możliwości</a:t>
            </a:r>
            <a:r>
              <a:rPr lang="pl-PL" sz="1800" dirty="0" smtClean="0"/>
              <a:t>:</a:t>
            </a:r>
          </a:p>
          <a:p>
            <a:pPr marL="457200" indent="-457200" algn="just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 smtClean="0"/>
              <a:t>złożenia wniosku </a:t>
            </a:r>
            <a:r>
              <a:rPr lang="pl-PL" sz="1800" dirty="0"/>
              <a:t>o ponowne rozpatrzenie ustawy przez </a:t>
            </a:r>
            <a:r>
              <a:rPr lang="pl-PL" sz="1800" dirty="0" smtClean="0"/>
              <a:t>Sejm;</a:t>
            </a:r>
          </a:p>
          <a:p>
            <a:pPr marL="457200" indent="-457200" algn="just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 smtClean="0"/>
              <a:t>skierowania </a:t>
            </a:r>
            <a:r>
              <a:rPr lang="pl-PL" sz="1800" dirty="0"/>
              <a:t>jej do Trybunału Konstytucyjnego w celu prewencyjnej kontroli </a:t>
            </a:r>
            <a:r>
              <a:rPr lang="pl-PL" sz="1800" dirty="0" smtClean="0"/>
              <a:t>konstytucyjności</a:t>
            </a:r>
            <a:r>
              <a:rPr lang="pl-PL" sz="1800" baseline="30000" dirty="0" smtClean="0"/>
              <a:t>1)</a:t>
            </a:r>
            <a:r>
              <a:rPr lang="pl-PL" sz="1800" dirty="0" smtClean="0"/>
              <a:t>.</a:t>
            </a:r>
            <a:r>
              <a:rPr lang="pl-PL" sz="1800" i="1" dirty="0" smtClean="0"/>
              <a:t> </a:t>
            </a: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101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701219" y="5917800"/>
            <a:ext cx="10885191" cy="34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defTabSz="357188">
              <a:lnSpc>
                <a:spcPct val="130000"/>
              </a:lnSpc>
              <a:spcBef>
                <a:spcPts val="2400"/>
              </a:spcBef>
            </a:pPr>
            <a:r>
              <a:rPr lang="pl-PL" sz="1400" baseline="30000" dirty="0">
                <a:solidFill>
                  <a:schemeClr val="tx1">
                    <a:tint val="75000"/>
                  </a:schemeClr>
                </a:solidFill>
              </a:rPr>
              <a:t>1)</a:t>
            </a:r>
            <a:r>
              <a:rPr lang="pl-PL" sz="1400" dirty="0" smtClean="0"/>
              <a:t>	</a:t>
            </a:r>
            <a:r>
              <a:rPr lang="pl-PL" sz="1400" dirty="0">
                <a:solidFill>
                  <a:schemeClr val="tx1">
                    <a:tint val="75000"/>
                  </a:schemeClr>
                </a:solidFill>
              </a:rPr>
              <a:t>P. Radziewicz, [w:] P. Tuleja (red.), P. Czarny, M. Wątor-Florczak, B. </a:t>
            </a:r>
            <a:r>
              <a:rPr lang="pl-PL" sz="1400" dirty="0" err="1">
                <a:solidFill>
                  <a:schemeClr val="tx1">
                    <a:tint val="75000"/>
                  </a:schemeClr>
                </a:solidFill>
              </a:rPr>
              <a:t>Naleziński</a:t>
            </a:r>
            <a:r>
              <a:rPr lang="pl-PL" sz="1400" dirty="0">
                <a:solidFill>
                  <a:schemeClr val="tx1">
                    <a:tint val="75000"/>
                  </a:schemeClr>
                </a:solidFill>
              </a:rPr>
              <a:t>, </a:t>
            </a:r>
            <a:r>
              <a:rPr lang="pl-PL" sz="1400" i="1" dirty="0">
                <a:solidFill>
                  <a:schemeClr val="tx1">
                    <a:tint val="75000"/>
                  </a:schemeClr>
                </a:solidFill>
              </a:rPr>
              <a:t>Konstytucja Rzeczypospolitej Polskiej. Komentarz</a:t>
            </a:r>
            <a:r>
              <a:rPr lang="pl-PL" sz="1400" dirty="0">
                <a:solidFill>
                  <a:schemeClr val="tx1">
                    <a:tint val="75000"/>
                  </a:schemeClr>
                </a:solidFill>
              </a:rPr>
              <a:t>, LEX /el. 2021.</a:t>
            </a:r>
          </a:p>
        </p:txBody>
      </p:sp>
      <p:cxnSp>
        <p:nvCxnSpPr>
          <p:cNvPr id="6" name="Łącznik prosty 5"/>
          <p:cNvCxnSpPr/>
          <p:nvPr/>
        </p:nvCxnSpPr>
        <p:spPr>
          <a:xfrm>
            <a:off x="801189" y="5917800"/>
            <a:ext cx="475488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03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55650" y="1929145"/>
            <a:ext cx="10515600" cy="3998580"/>
          </a:xfrm>
        </p:spPr>
        <p:txBody>
          <a:bodyPr>
            <a:noAutofit/>
          </a:bodyPr>
          <a:lstStyle/>
          <a:p>
            <a:pPr marL="266700" indent="-2667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>
                <a:solidFill>
                  <a:srgbClr val="898989"/>
                </a:solidFill>
              </a:rPr>
              <a:t>Rada Ministrów, </a:t>
            </a:r>
            <a:r>
              <a:rPr lang="pl-PL" sz="1800" dirty="0"/>
              <a:t>wnosząc projekt ustawy,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deklaruje, czy jest to projekt ustawy wykonującej prawo Unii Europejskiej</a:t>
            </a:r>
            <a:r>
              <a:rPr lang="pl-PL" sz="1800" dirty="0"/>
              <a:t>; </a:t>
            </a:r>
            <a:r>
              <a:rPr lang="pl-PL" sz="1800" dirty="0" smtClean="0"/>
              <a:t>w </a:t>
            </a:r>
            <a:r>
              <a:rPr lang="pl-PL" sz="1800" dirty="0"/>
              <a:t>przypadku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innych projektów </a:t>
            </a:r>
            <a:r>
              <a:rPr lang="pl-PL" sz="1800" dirty="0"/>
              <a:t>ustaw niż </a:t>
            </a:r>
            <a:r>
              <a:rPr lang="pl-PL" sz="1800" dirty="0" smtClean="0"/>
              <a:t>rządowe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Marszałek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Sejmu przed skierowaniem projektu do pierwszego czytania rozstrzyga</a:t>
            </a:r>
            <a:r>
              <a:rPr lang="pl-PL" sz="1800" dirty="0"/>
              <a:t>, czy jest to projekt ustawy wykonującej prawo Unii </a:t>
            </a:r>
            <a:r>
              <a:rPr lang="pl-PL" sz="1800" dirty="0" smtClean="0"/>
              <a:t>Europejskiej;</a:t>
            </a:r>
          </a:p>
          <a:p>
            <a:pPr marL="266700" indent="-2667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/>
              <a:t>Marszałek Sejmu, nadając bieg projektowi ustawy wykonującej prawo Unii Europejskiej, ustala jednocześnie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kalendarz prac w Sejmie </a:t>
            </a:r>
            <a:r>
              <a:rPr lang="pl-PL" sz="1800" dirty="0"/>
              <a:t>nad projektem, biorąc pod uwagę terminy wykonania prawa Unii </a:t>
            </a:r>
            <a:r>
              <a:rPr lang="pl-PL" sz="1800" dirty="0" smtClean="0"/>
              <a:t>Europejskiej;</a:t>
            </a:r>
          </a:p>
          <a:p>
            <a:pPr marL="266700" indent="-2667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 smtClean="0"/>
              <a:t>poprawkę </a:t>
            </a:r>
            <a:r>
              <a:rPr lang="pl-PL" sz="1800" dirty="0"/>
              <a:t>do projektu ustawy wykonującej prawo Unii Europejskiej może,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na posiedzeniu komisji</a:t>
            </a:r>
            <a:r>
              <a:rPr lang="pl-PL" sz="1800" dirty="0"/>
              <a:t>,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zgłosić </a:t>
            </a:r>
            <a:r>
              <a:rPr lang="pl-PL" sz="1800" dirty="0"/>
              <a:t>grupa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co najmniej 3 posłów w formie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pisemnej</a:t>
            </a:r>
            <a:r>
              <a:rPr lang="pl-PL" sz="1800" dirty="0" smtClean="0"/>
              <a:t>;</a:t>
            </a:r>
          </a:p>
          <a:p>
            <a:pPr marL="266700" indent="-2667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 smtClean="0"/>
              <a:t>drugie </a:t>
            </a:r>
            <a:r>
              <a:rPr lang="pl-PL" sz="1800" dirty="0"/>
              <a:t>czytanie projektu ustawy wykonującej prawo Unii Europejskiej odbywa się na posiedzeniu </a:t>
            </a:r>
            <a:r>
              <a:rPr lang="pl-PL" sz="1800" dirty="0" smtClean="0"/>
              <a:t>Sejmu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najbliższym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po doręczeniu posłom sprawozdania komisji</a:t>
            </a:r>
            <a:r>
              <a:rPr lang="pl-PL" sz="1800" dirty="0"/>
              <a:t>, chyba że Marszałek Sejmu, po zasięgnięciu opinii prezydium komisji, ustali późniejszy termin drugiego </a:t>
            </a:r>
            <a:r>
              <a:rPr lang="pl-PL" sz="1800" dirty="0" smtClean="0"/>
              <a:t>czytania;</a:t>
            </a:r>
          </a:p>
          <a:p>
            <a:pPr marL="266700" indent="-2667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 smtClean="0"/>
              <a:t>rozpatrzenie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poprawek Senatu następuje na posiedzeniu Sejmu najbliższym po doręczeniu sprawozdania komisji</a:t>
            </a:r>
            <a:r>
              <a:rPr lang="pl-PL" sz="1800" dirty="0" smtClean="0"/>
              <a:t>.</a:t>
            </a: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102</a:t>
            </a:fld>
            <a:endParaRPr lang="pl-PL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0" y="1252538"/>
            <a:ext cx="11353800" cy="4374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chemeClr val="bg1"/>
                </a:solidFill>
                <a:latin typeface="+mn-lt"/>
              </a:rPr>
              <a:t>	Projekt ustawy wykonującej prawo Unii Europejskiej</a:t>
            </a:r>
          </a:p>
        </p:txBody>
      </p:sp>
    </p:spTree>
    <p:extLst>
      <p:ext uri="{BB962C8B-B14F-4D97-AF65-F5344CB8AC3E}">
        <p14:creationId xmlns:p14="http://schemas.microsoft.com/office/powerpoint/2010/main" val="193824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50875" y="1761977"/>
            <a:ext cx="10515600" cy="4962599"/>
          </a:xfrm>
        </p:spPr>
        <p:txBody>
          <a:bodyPr/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r>
              <a:rPr lang="pl-PL" sz="1800" dirty="0" smtClean="0"/>
              <a:t>Przykład </a:t>
            </a:r>
            <a:r>
              <a:rPr lang="pl-PL" sz="1800" dirty="0"/>
              <a:t>pisma kierującego do Sejmu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projekt ustawy wykonującej prawo Unii Europejskiej.</a:t>
            </a:r>
          </a:p>
          <a:p>
            <a:endParaRPr lang="pl-PL" sz="1800" dirty="0" smtClean="0"/>
          </a:p>
          <a:p>
            <a:r>
              <a:rPr lang="pl-PL" sz="1800" dirty="0" smtClean="0"/>
              <a:t>Na stronie Sejmu przy takich projektach będzie symbol: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103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" b="7270"/>
          <a:stretch/>
        </p:blipFill>
        <p:spPr>
          <a:xfrm>
            <a:off x="6226852" y="860351"/>
            <a:ext cx="4558343" cy="571189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4" y="4934360"/>
            <a:ext cx="4941851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57225" y="1981200"/>
            <a:ext cx="11296650" cy="421087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1800" dirty="0"/>
              <a:t>O</a:t>
            </a:r>
            <a:r>
              <a:rPr lang="pl-PL" sz="1800" dirty="0" smtClean="0"/>
              <a:t>drębności dotyczą projektów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kodeksów</a:t>
            </a:r>
            <a:r>
              <a:rPr lang="pl-PL" sz="1800" dirty="0"/>
              <a:t>, </a:t>
            </a:r>
            <a:r>
              <a:rPr lang="pl-PL" sz="1800" dirty="0" smtClean="0"/>
              <a:t>projektów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zmian kodeksów </a:t>
            </a:r>
            <a:r>
              <a:rPr lang="pl-PL" sz="1800" dirty="0" smtClean="0"/>
              <a:t>oraz projektów przepisów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wprowadzających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kodeksy i ich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zmian</a:t>
            </a:r>
            <a:r>
              <a:rPr lang="pl-PL" sz="1800" dirty="0"/>
              <a:t>.</a:t>
            </a:r>
            <a:endParaRPr lang="pl-PL" sz="1800" dirty="0" smtClean="0"/>
          </a:p>
          <a:p>
            <a:pPr marL="276225" indent="-276225">
              <a:lnSpc>
                <a:spcPct val="13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1800" dirty="0" smtClean="0"/>
              <a:t>Marszałek </a:t>
            </a:r>
            <a:r>
              <a:rPr lang="pl-PL" sz="1800" dirty="0"/>
              <a:t>Sejmu, nadając bieg projektowi,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rozstrzyga ostatecznie</a:t>
            </a:r>
            <a:r>
              <a:rPr lang="pl-PL" sz="1800" dirty="0"/>
              <a:t>, czy jest on jednym z </a:t>
            </a:r>
            <a:r>
              <a:rPr lang="pl-PL" sz="1800" dirty="0" smtClean="0"/>
              <a:t>ww. projektów ustaw.</a:t>
            </a:r>
          </a:p>
          <a:p>
            <a:pPr marL="276225" indent="-276225">
              <a:lnSpc>
                <a:spcPct val="13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1800" dirty="0"/>
              <a:t>W</a:t>
            </a:r>
            <a:r>
              <a:rPr lang="pl-PL" sz="1800" dirty="0" smtClean="0"/>
              <a:t>w. projekty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wniesione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łącznie i połączone tematycznie są rozpatrywane przez Sejm w tym samym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postępowaniu legislacyjnym</a:t>
            </a:r>
            <a:r>
              <a:rPr lang="pl-PL" sz="1800" dirty="0" smtClean="0"/>
              <a:t>.</a:t>
            </a:r>
          </a:p>
          <a:p>
            <a:pPr marL="276225" indent="-276225">
              <a:lnSpc>
                <a:spcPct val="13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1800" dirty="0"/>
              <a:t>P</a:t>
            </a:r>
            <a:r>
              <a:rPr lang="pl-PL" sz="1800" dirty="0" smtClean="0"/>
              <a:t>ierwsze czytanie:</a:t>
            </a:r>
          </a:p>
          <a:p>
            <a:pPr marL="609600" lvl="1" indent="-3429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 smtClean="0"/>
              <a:t>projektu </a:t>
            </a:r>
            <a:r>
              <a:rPr lang="pl-PL" sz="1800" dirty="0"/>
              <a:t>kodeksu lub projektu przepisów wprowadzających kodeks może się odbyć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nie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wcześniej niż trzydziestego dnia od doręczenia posłom druku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projektu</a:t>
            </a:r>
            <a:r>
              <a:rPr lang="pl-PL" sz="1800" dirty="0" smtClean="0"/>
              <a:t>;</a:t>
            </a:r>
          </a:p>
          <a:p>
            <a:pPr marL="542925" lvl="1" indent="-276225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 smtClean="0"/>
              <a:t>projektu </a:t>
            </a:r>
            <a:r>
              <a:rPr lang="pl-PL" sz="1800" dirty="0"/>
              <a:t>zmian kodeksu lub projektu zmian przepisów wprowadzających kodeks może </a:t>
            </a:r>
            <a:r>
              <a:rPr lang="pl-PL" sz="1800" dirty="0" smtClean="0"/>
              <a:t>się </a:t>
            </a:r>
            <a:r>
              <a:rPr lang="pl-PL" sz="1800" dirty="0"/>
              <a:t>odbyć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nie wcześniej niż czternastego dnia od doręczenia posłom druku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projektu</a:t>
            </a:r>
            <a:r>
              <a:rPr lang="pl-PL" sz="1800" dirty="0" smtClean="0"/>
              <a:t>.</a:t>
            </a:r>
          </a:p>
          <a:p>
            <a:pPr marL="0" lvl="1" algn="just"/>
            <a:endParaRPr lang="pl-PL" dirty="0"/>
          </a:p>
          <a:p>
            <a:pPr marL="457200" indent="-457200" algn="just">
              <a:buFont typeface="+mj-lt"/>
              <a:buAutoNum type="arabicPeriod"/>
            </a:pPr>
            <a:endParaRPr lang="pl-PL" b="1" dirty="0"/>
          </a:p>
          <a:p>
            <a:pPr marL="457200" indent="-457200" algn="just">
              <a:buFont typeface="+mj-lt"/>
              <a:buAutoNum type="arabicPeriod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104</a:t>
            </a:fld>
            <a:endParaRPr lang="pl-PL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0" y="1252538"/>
            <a:ext cx="11353800" cy="4374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chemeClr val="bg1"/>
                </a:solidFill>
                <a:latin typeface="+mn-lt"/>
              </a:rPr>
              <a:t>	Projekt kodeksu</a:t>
            </a:r>
          </a:p>
        </p:txBody>
      </p:sp>
    </p:spTree>
    <p:extLst>
      <p:ext uri="{BB962C8B-B14F-4D97-AF65-F5344CB8AC3E}">
        <p14:creationId xmlns:p14="http://schemas.microsoft.com/office/powerpoint/2010/main" val="331508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66750" y="1800225"/>
            <a:ext cx="11296650" cy="3743325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30000"/>
              </a:lnSpc>
              <a:spcBef>
                <a:spcPts val="600"/>
              </a:spcBef>
              <a:buFont typeface="+mj-lt"/>
              <a:buAutoNum type="arabicPeriod" startAt="5"/>
            </a:pPr>
            <a:r>
              <a:rPr lang="pl-PL" sz="1800" dirty="0" smtClean="0"/>
              <a:t>Do rozpatrzenia ww. projektów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można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powołać Komisję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Nadzwyczajną</a:t>
            </a:r>
            <a:r>
              <a:rPr lang="pl-PL" sz="1800" dirty="0" smtClean="0"/>
              <a:t>.</a:t>
            </a:r>
          </a:p>
          <a:p>
            <a:pPr marL="276225" lvl="1" indent="-276225">
              <a:lnSpc>
                <a:spcPct val="130000"/>
              </a:lnSpc>
              <a:spcBef>
                <a:spcPts val="600"/>
              </a:spcBef>
              <a:buFont typeface="+mj-lt"/>
              <a:buAutoNum type="arabicPeriod" startAt="5"/>
            </a:pPr>
            <a:r>
              <a:rPr lang="pl-PL" sz="1800" dirty="0"/>
              <a:t>D</a:t>
            </a:r>
            <a:r>
              <a:rPr lang="pl-PL" sz="1800" dirty="0" smtClean="0"/>
              <a:t>rugie </a:t>
            </a:r>
            <a:r>
              <a:rPr lang="pl-PL" sz="1800" dirty="0"/>
              <a:t>czytanie </a:t>
            </a:r>
            <a:r>
              <a:rPr lang="pl-PL" sz="1800" dirty="0" smtClean="0"/>
              <a:t>ww. projektów może </a:t>
            </a:r>
            <a:r>
              <a:rPr lang="pl-PL" sz="1800" dirty="0"/>
              <a:t>odbyć się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nie wcześniej niż czternastego dnia od dnia doręczenia posłom sprawozdania Komisji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Nadzwyczajnej</a:t>
            </a:r>
            <a:r>
              <a:rPr lang="pl-PL" sz="1800" dirty="0" smtClean="0"/>
              <a:t>. W </a:t>
            </a:r>
            <a:r>
              <a:rPr lang="pl-PL" sz="1800" dirty="0"/>
              <a:t>przypadku zgłoszenia w drugim czytaniu poprawki albo wniosku projekt kieruje się ponownie do Komisji Nadzwyczajnej.</a:t>
            </a:r>
          </a:p>
          <a:p>
            <a:pPr algn="just"/>
            <a:endParaRPr lang="pl-PL" b="1" dirty="0"/>
          </a:p>
          <a:p>
            <a:pPr marL="457200" indent="-457200" algn="just">
              <a:buFont typeface="+mj-lt"/>
              <a:buAutoNum type="arabicParenR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105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199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0926" y="3064329"/>
            <a:ext cx="11530149" cy="729343"/>
          </a:xfrm>
        </p:spPr>
        <p:txBody>
          <a:bodyPr>
            <a:noAutofit/>
          </a:bodyPr>
          <a:lstStyle/>
          <a:p>
            <a:pPr algn="ctr"/>
            <a:r>
              <a:rPr lang="pl-PL" b="1" dirty="0" smtClean="0"/>
              <a:t>Podsumowanie</a:t>
            </a:r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106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337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1122631"/>
            <a:ext cx="10515600" cy="4967020"/>
          </a:xfrm>
        </p:spPr>
        <p:txBody>
          <a:bodyPr/>
          <a:lstStyle/>
          <a:p>
            <a:pPr algn="just"/>
            <a:endParaRPr lang="pl-PL" dirty="0" smtClean="0"/>
          </a:p>
          <a:p>
            <a:pPr algn="just"/>
            <a:endParaRPr lang="pl-PL" dirty="0"/>
          </a:p>
          <a:p>
            <a:pPr>
              <a:lnSpc>
                <a:spcPct val="130000"/>
              </a:lnSpc>
            </a:pPr>
            <a:r>
              <a:rPr lang="pl-PL" sz="1800" dirty="0" smtClean="0"/>
              <a:t>Proces ustawodawczy jest procedurą niezmiernie skomplikowaną, mającą wiele wyjątków, szczególnych okoliczności i terminów. W proces ten, mimo że rolę dominującą pełni Sejm, zaangażowanych jest często wiele podmiotów. </a:t>
            </a:r>
          </a:p>
          <a:p>
            <a:pPr>
              <a:lnSpc>
                <a:spcPct val="130000"/>
              </a:lnSpc>
            </a:pPr>
            <a:r>
              <a:rPr lang="pl-PL" sz="1800" dirty="0" smtClean="0"/>
              <a:t>Mając jednak na uwadze doniosłość wszystkich podejmowanych czynności oraz ich cel – zmiana stosunków społecznych będąca wynikiem zmiany stanu prawnego – należy dopilnować, aby wszystkie te czynności odbywały się we wskazanych terminach i z należytą starannością tak, aby w przyszłości nie było możliwości podważania ich legalności. </a:t>
            </a:r>
          </a:p>
          <a:p>
            <a:pPr>
              <a:lnSpc>
                <a:spcPct val="130000"/>
              </a:lnSpc>
            </a:pPr>
            <a:r>
              <a:rPr lang="pl-PL" sz="1800" dirty="0" smtClean="0"/>
              <a:t>Należy bowiem pamiętać, że stanowienie prawa to jedno, ale stosowanie go później w życiu to inna sprawa. </a:t>
            </a: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107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638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49" y="1175656"/>
            <a:ext cx="10785929" cy="6335487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pl-PL" sz="1800" dirty="0"/>
              <a:t>O ograniczeniu podmiotowym inicjatywy ustawodawczej mogą czasami przesądzić również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kwestie merytoryczne</a:t>
            </a:r>
            <a:r>
              <a:rPr lang="pl-PL" sz="1800" dirty="0"/>
              <a:t>:</a:t>
            </a:r>
          </a:p>
          <a:p>
            <a:pPr>
              <a:lnSpc>
                <a:spcPct val="130000"/>
              </a:lnSpc>
            </a:pPr>
            <a:r>
              <a:rPr lang="pl-PL" sz="1800" b="1" dirty="0">
                <a:solidFill>
                  <a:srgbClr val="2F5597"/>
                </a:solidFill>
              </a:rPr>
              <a:t>Art. 25 ust. 5 Konstytucji RP:</a:t>
            </a:r>
          </a:p>
          <a:p>
            <a:pPr>
              <a:lnSpc>
                <a:spcPct val="130000"/>
              </a:lnSpc>
            </a:pPr>
            <a:r>
              <a:rPr lang="pl-PL" sz="1800" dirty="0"/>
              <a:t>Stosunki między Rzecząpospolitą Polską a innymi kościołami oraz związkami wyznaniowymi określają ustawy uchwalone na podstawie umów zawartych przez Radę Ministrów z ich właściwymi przedstawicielami.</a:t>
            </a:r>
          </a:p>
          <a:p>
            <a:pPr>
              <a:lnSpc>
                <a:spcPct val="130000"/>
              </a:lnSpc>
            </a:pPr>
            <a:r>
              <a:rPr lang="pl-PL" sz="1800" b="1" dirty="0">
                <a:solidFill>
                  <a:srgbClr val="2F5597"/>
                </a:solidFill>
              </a:rPr>
              <a:t>Art. 89 ust. 1 Konstytucji RP:</a:t>
            </a:r>
          </a:p>
          <a:p>
            <a:pPr>
              <a:lnSpc>
                <a:spcPct val="130000"/>
              </a:lnSpc>
            </a:pPr>
            <a:r>
              <a:rPr lang="pl-PL" sz="1800" dirty="0"/>
              <a:t>Ratyfikacja przez Rzeczpospolitą Polską umowy międzynarodowej i jej wypowiedzenie wymaga uprzedniej zgody wyrażonej w ustawie, jeżeli umowa dotyczy:</a:t>
            </a:r>
          </a:p>
          <a:p>
            <a:pPr>
              <a:lnSpc>
                <a:spcPct val="130000"/>
              </a:lnSpc>
            </a:pPr>
            <a:r>
              <a:rPr lang="pl-PL" sz="1800" dirty="0"/>
              <a:t>1) pokoju, sojuszy, układów politycznych lub układów </a:t>
            </a:r>
            <a:r>
              <a:rPr lang="pl-PL" sz="1800" dirty="0" smtClean="0"/>
              <a:t>wojskowych;</a:t>
            </a:r>
            <a:endParaRPr lang="pl-PL" sz="1800" dirty="0"/>
          </a:p>
          <a:p>
            <a:pPr>
              <a:lnSpc>
                <a:spcPct val="130000"/>
              </a:lnSpc>
            </a:pPr>
            <a:r>
              <a:rPr lang="pl-PL" sz="1800" dirty="0"/>
              <a:t>2) wolności, praw lub obowiązków obywatelskich określonych w </a:t>
            </a:r>
            <a:r>
              <a:rPr lang="pl-PL" sz="1800" dirty="0" smtClean="0"/>
              <a:t>Konstytucji;</a:t>
            </a:r>
            <a:endParaRPr lang="pl-PL" sz="1800" dirty="0"/>
          </a:p>
          <a:p>
            <a:pPr>
              <a:lnSpc>
                <a:spcPct val="130000"/>
              </a:lnSpc>
            </a:pPr>
            <a:r>
              <a:rPr lang="pl-PL" sz="1800" dirty="0"/>
              <a:t>3) członkostwa Rzeczypospolitej Polskiej w organizacji </a:t>
            </a:r>
            <a:r>
              <a:rPr lang="pl-PL" sz="1800" dirty="0" smtClean="0"/>
              <a:t>międzynarodowej;</a:t>
            </a:r>
            <a:endParaRPr lang="pl-PL" sz="1800" dirty="0"/>
          </a:p>
          <a:p>
            <a:pPr>
              <a:lnSpc>
                <a:spcPct val="130000"/>
              </a:lnSpc>
            </a:pPr>
            <a:r>
              <a:rPr lang="pl-PL" sz="1800" dirty="0"/>
              <a:t>4) znacznego obciążenia państwa pod względem </a:t>
            </a:r>
            <a:r>
              <a:rPr lang="pl-PL" sz="1800" dirty="0" smtClean="0"/>
              <a:t>finansowym;</a:t>
            </a:r>
            <a:endParaRPr lang="pl-PL" sz="1800" dirty="0"/>
          </a:p>
          <a:p>
            <a:pPr>
              <a:lnSpc>
                <a:spcPct val="130000"/>
              </a:lnSpc>
            </a:pPr>
            <a:r>
              <a:rPr lang="pl-PL" sz="1800" dirty="0"/>
              <a:t>5) spraw uregulowanych w ustawie lub w których Konstytucja wymaga ustawy.</a:t>
            </a:r>
          </a:p>
          <a:p>
            <a:pPr algn="just"/>
            <a:endParaRPr lang="pl-PL" sz="2000" dirty="0"/>
          </a:p>
          <a:p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376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1472185"/>
            <a:ext cx="10515600" cy="426873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1800" b="1" dirty="0">
                <a:solidFill>
                  <a:srgbClr val="2F5597"/>
                </a:solidFill>
              </a:rPr>
              <a:t>Art. 90 ust. 2 Konstytucji RP:</a:t>
            </a:r>
          </a:p>
          <a:p>
            <a:pPr>
              <a:lnSpc>
                <a:spcPct val="130000"/>
              </a:lnSpc>
            </a:pPr>
            <a:r>
              <a:rPr lang="pl-PL" sz="1800" dirty="0"/>
              <a:t>Ustawa wyrażająca zgodę na ratyfikację umowy międzynarodowej, o której mowa w ust. 1, jest uchwalana przez Sejm większością 2/3 głosów w obecności </a:t>
            </a:r>
            <a:r>
              <a:rPr lang="pl-PL" sz="1800" dirty="0" smtClean="0"/>
              <a:t>co </a:t>
            </a:r>
            <a:r>
              <a:rPr lang="pl-PL" sz="1800" dirty="0"/>
              <a:t>najmniej połowy ustawowej liczby posłów oraz przez Senat większością 2/3 głosów w obecności co najmniej połowy ustawowej liczby senatorów.</a:t>
            </a:r>
          </a:p>
          <a:p>
            <a:pPr>
              <a:lnSpc>
                <a:spcPct val="130000"/>
              </a:lnSpc>
            </a:pPr>
            <a:endParaRPr lang="pl-PL" sz="1800" dirty="0"/>
          </a:p>
          <a:p>
            <a:pPr>
              <a:lnSpc>
                <a:spcPct val="130000"/>
              </a:lnSpc>
            </a:pPr>
            <a:r>
              <a:rPr lang="pl-PL" sz="1800" dirty="0"/>
              <a:t>W tych przypadkach faktyczny obowiązek podjęcia działań ustawodawczych będzie spoczywał na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Radzie Ministrów</a:t>
            </a:r>
            <a:r>
              <a:rPr lang="pl-PL" sz="1800" dirty="0"/>
              <a:t> jako organie prowadzącym politykę </a:t>
            </a:r>
            <a:r>
              <a:rPr lang="pl-PL" sz="1800" dirty="0" smtClean="0"/>
              <a:t>państwa</a:t>
            </a:r>
            <a:r>
              <a:rPr lang="pl-PL" sz="1800" baseline="30000" dirty="0" smtClean="0"/>
              <a:t>1)</a:t>
            </a:r>
            <a:r>
              <a:rPr lang="pl-PL" sz="1800" dirty="0" smtClean="0"/>
              <a:t>.</a:t>
            </a: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12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701219" y="5917800"/>
            <a:ext cx="10825033" cy="629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 defTabSz="357188">
              <a:lnSpc>
                <a:spcPct val="130000"/>
              </a:lnSpc>
            </a:pPr>
            <a:r>
              <a:rPr lang="pl-PL" sz="1400" baseline="30000" dirty="0">
                <a:solidFill>
                  <a:schemeClr val="tx1">
                    <a:tint val="75000"/>
                  </a:schemeClr>
                </a:solidFill>
              </a:rPr>
              <a:t>1)</a:t>
            </a:r>
            <a:r>
              <a:rPr lang="pl-PL" sz="1400" dirty="0"/>
              <a:t>	</a:t>
            </a:r>
            <a:r>
              <a:rPr lang="pl-PL" sz="1400" dirty="0" smtClean="0">
                <a:solidFill>
                  <a:schemeClr val="tx1">
                    <a:tint val="75000"/>
                  </a:schemeClr>
                </a:solidFill>
              </a:rPr>
              <a:t>P</a:t>
            </a:r>
            <a:r>
              <a:rPr lang="pl-PL" sz="1400" dirty="0">
                <a:solidFill>
                  <a:schemeClr val="tx1">
                    <a:tint val="75000"/>
                  </a:schemeClr>
                </a:solidFill>
              </a:rPr>
              <a:t>. Radziewicz, [w:] P. Tuleja (red.), P. Czarny, M. Wątor-Florczak, B. </a:t>
            </a:r>
            <a:r>
              <a:rPr lang="pl-PL" sz="1400" dirty="0" err="1">
                <a:solidFill>
                  <a:schemeClr val="tx1">
                    <a:tint val="75000"/>
                  </a:schemeClr>
                </a:solidFill>
              </a:rPr>
              <a:t>Naleziński</a:t>
            </a:r>
            <a:r>
              <a:rPr lang="pl-PL" sz="1400" dirty="0">
                <a:solidFill>
                  <a:schemeClr val="tx1">
                    <a:tint val="75000"/>
                  </a:schemeClr>
                </a:solidFill>
              </a:rPr>
              <a:t>, </a:t>
            </a:r>
            <a:r>
              <a:rPr lang="pl-PL" sz="1400" i="1" dirty="0">
                <a:solidFill>
                  <a:schemeClr val="tx1">
                    <a:tint val="75000"/>
                  </a:schemeClr>
                </a:solidFill>
              </a:rPr>
              <a:t>Konstytucja Rzeczypospolitej Polskiej. Komentarz</a:t>
            </a:r>
            <a:r>
              <a:rPr lang="pl-PL" sz="1400" dirty="0">
                <a:solidFill>
                  <a:schemeClr val="tx1">
                    <a:tint val="75000"/>
                  </a:schemeClr>
                </a:solidFill>
              </a:rPr>
              <a:t>, LEX /el. 2021</a:t>
            </a:r>
            <a:r>
              <a:rPr lang="pl-PL" sz="1400" dirty="0" smtClean="0">
                <a:solidFill>
                  <a:schemeClr val="tx1">
                    <a:tint val="75000"/>
                  </a:schemeClr>
                </a:solidFill>
              </a:rPr>
              <a:t>; odmiennie: M</a:t>
            </a:r>
            <a:r>
              <a:rPr lang="pl-PL" sz="1400" dirty="0">
                <a:solidFill>
                  <a:schemeClr val="tx1">
                    <a:tint val="75000"/>
                  </a:schemeClr>
                </a:solidFill>
              </a:rPr>
              <a:t>. </a:t>
            </a:r>
            <a:r>
              <a:rPr lang="pl-PL" sz="1400" dirty="0" err="1">
                <a:solidFill>
                  <a:schemeClr val="tx1">
                    <a:tint val="75000"/>
                  </a:schemeClr>
                </a:solidFill>
              </a:rPr>
              <a:t>Zubik</a:t>
            </a:r>
            <a:r>
              <a:rPr lang="pl-PL" sz="1400" dirty="0">
                <a:solidFill>
                  <a:schemeClr val="tx1">
                    <a:tint val="75000"/>
                  </a:schemeClr>
                </a:solidFill>
              </a:rPr>
              <a:t>, </a:t>
            </a:r>
            <a:r>
              <a:rPr lang="pl-PL" sz="1400" i="1" dirty="0">
                <a:solidFill>
                  <a:schemeClr val="tx1">
                    <a:tint val="75000"/>
                  </a:schemeClr>
                </a:solidFill>
              </a:rPr>
              <a:t>Prawo konstytucyjne współczesnej Polski</a:t>
            </a:r>
            <a:r>
              <a:rPr lang="pl-PL" sz="1400" dirty="0">
                <a:solidFill>
                  <a:schemeClr val="tx1">
                    <a:tint val="75000"/>
                  </a:schemeClr>
                </a:solidFill>
              </a:rPr>
              <a:t>, Warszawa 2021, s. </a:t>
            </a:r>
            <a:r>
              <a:rPr lang="pl-PL" sz="1400" dirty="0" smtClean="0">
                <a:solidFill>
                  <a:schemeClr val="tx1">
                    <a:tint val="75000"/>
                  </a:schemeClr>
                </a:solidFill>
              </a:rPr>
              <a:t>173.</a:t>
            </a:r>
          </a:p>
        </p:txBody>
      </p:sp>
      <p:cxnSp>
        <p:nvCxnSpPr>
          <p:cNvPr id="6" name="Łącznik prosty 5"/>
          <p:cNvCxnSpPr/>
          <p:nvPr/>
        </p:nvCxnSpPr>
        <p:spPr>
          <a:xfrm>
            <a:off x="801189" y="5917800"/>
            <a:ext cx="475488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89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01220" y="1872344"/>
            <a:ext cx="10652579" cy="3988526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2000" dirty="0"/>
              <a:t>Zgodnie z art. 118 ust. 1 i 2 Konstytucji RP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inicjatywa ustawodawcza przysługuje</a:t>
            </a:r>
            <a:r>
              <a:rPr lang="pl-PL" sz="2000" dirty="0"/>
              <a:t>: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2000" dirty="0"/>
              <a:t>posłom;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2000" dirty="0"/>
              <a:t>Senatowi;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2000" dirty="0"/>
              <a:t>Prezydentowi;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2000" dirty="0"/>
              <a:t>Radzie Ministrów;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2000" dirty="0"/>
              <a:t>grupie co najmniej 100 000 obywateli mających prawo wybierania do Sejmu.</a:t>
            </a:r>
          </a:p>
          <a:p>
            <a:pPr>
              <a:lnSpc>
                <a:spcPct val="130000"/>
              </a:lnSpc>
              <a:spcBef>
                <a:spcPts val="3000"/>
              </a:spcBef>
            </a:pPr>
            <a:r>
              <a:rPr lang="pl-PL" sz="2000" dirty="0" smtClean="0"/>
              <a:t>W </a:t>
            </a:r>
            <a:r>
              <a:rPr lang="pl-PL" sz="2000" dirty="0"/>
              <a:t>doktrynie podnosi się, że kolejność podmiotów wymienionych w art. 118 Konstytucji RP nie ma żadnego znaczenia i nie można wprowadzać domniemania pierwszeństwa czy znaczenia danego </a:t>
            </a:r>
            <a:r>
              <a:rPr lang="pl-PL" sz="2000" dirty="0" smtClean="0"/>
              <a:t>podmiotu</a:t>
            </a:r>
            <a:r>
              <a:rPr lang="pl-PL" sz="2000" baseline="30000" dirty="0" smtClean="0"/>
              <a:t>1)</a:t>
            </a:r>
            <a:r>
              <a:rPr lang="pl-PL" sz="2000" dirty="0" smtClean="0"/>
              <a:t>.</a:t>
            </a:r>
            <a:endParaRPr lang="pl-PL" sz="2000" i="1" baseline="30000" dirty="0"/>
          </a:p>
          <a:p>
            <a:pPr algn="just"/>
            <a:endParaRPr lang="pl-PL" dirty="0"/>
          </a:p>
          <a:p>
            <a:pPr algn="just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13</a:t>
            </a:fld>
            <a:endParaRPr lang="pl-PL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0" y="1252538"/>
            <a:ext cx="11353800" cy="4374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chemeClr val="bg1"/>
                </a:solidFill>
                <a:latin typeface="+mn-lt"/>
              </a:rPr>
              <a:t>	Podmioty uprawnione do inicjatywy ustawodawczej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701220" y="5917800"/>
            <a:ext cx="10428334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defTabSz="357188">
              <a:lnSpc>
                <a:spcPct val="130000"/>
              </a:lnSpc>
              <a:spcBef>
                <a:spcPts val="2400"/>
              </a:spcBef>
            </a:pPr>
            <a:r>
              <a:rPr lang="pl-PL" sz="1400" baseline="30000" dirty="0">
                <a:solidFill>
                  <a:schemeClr val="tx1">
                    <a:tint val="75000"/>
                  </a:schemeClr>
                </a:solidFill>
              </a:rPr>
              <a:t>1)</a:t>
            </a:r>
            <a:r>
              <a:rPr lang="pl-PL" sz="1400" dirty="0" smtClean="0"/>
              <a:t>	</a:t>
            </a:r>
            <a:r>
              <a:rPr lang="pl-PL" sz="1400" dirty="0" smtClean="0">
                <a:solidFill>
                  <a:schemeClr val="tx1">
                    <a:tint val="75000"/>
                  </a:schemeClr>
                </a:solidFill>
              </a:rPr>
              <a:t>A</a:t>
            </a:r>
            <a:r>
              <a:rPr lang="pl-PL" sz="1400" dirty="0">
                <a:solidFill>
                  <a:schemeClr val="tx1">
                    <a:tint val="75000"/>
                  </a:schemeClr>
                </a:solidFill>
              </a:rPr>
              <a:t>. Patrzałek, A. </a:t>
            </a:r>
            <a:r>
              <a:rPr lang="pl-PL" sz="1400" dirty="0" err="1">
                <a:solidFill>
                  <a:schemeClr val="tx1">
                    <a:tint val="75000"/>
                  </a:schemeClr>
                </a:solidFill>
              </a:rPr>
              <a:t>Szmyt</a:t>
            </a:r>
            <a:r>
              <a:rPr lang="pl-PL" sz="1400" dirty="0">
                <a:solidFill>
                  <a:schemeClr val="tx1">
                    <a:tint val="75000"/>
                  </a:schemeClr>
                </a:solidFill>
              </a:rPr>
              <a:t>, </a:t>
            </a:r>
            <a:r>
              <a:rPr lang="pl-PL" sz="1400" i="1" dirty="0">
                <a:solidFill>
                  <a:schemeClr val="tx1">
                    <a:tint val="75000"/>
                  </a:schemeClr>
                </a:solidFill>
              </a:rPr>
              <a:t>Podmioty inicjatywy ustawodawczej</a:t>
            </a:r>
            <a:r>
              <a:rPr lang="pl-PL" sz="1400" dirty="0">
                <a:solidFill>
                  <a:schemeClr val="tx1">
                    <a:tint val="75000"/>
                  </a:schemeClr>
                </a:solidFill>
              </a:rPr>
              <a:t>,</a:t>
            </a:r>
            <a:r>
              <a:rPr lang="pl-PL" sz="1400" i="1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pl-PL" sz="1400" dirty="0">
                <a:solidFill>
                  <a:schemeClr val="tx1">
                    <a:tint val="75000"/>
                  </a:schemeClr>
                </a:solidFill>
              </a:rPr>
              <a:t>[w:] J. Trzciński (red</a:t>
            </a:r>
            <a:r>
              <a:rPr lang="pl-PL" sz="1400" dirty="0" smtClean="0">
                <a:solidFill>
                  <a:schemeClr val="tx1">
                    <a:tint val="75000"/>
                  </a:schemeClr>
                </a:solidFill>
              </a:rPr>
              <a:t>.), </a:t>
            </a:r>
            <a:r>
              <a:rPr lang="pl-PL" sz="1400" i="1" dirty="0">
                <a:solidFill>
                  <a:schemeClr val="tx1">
                    <a:tint val="75000"/>
                  </a:schemeClr>
                </a:solidFill>
              </a:rPr>
              <a:t>Postępowanie ustawodawcze </a:t>
            </a:r>
            <a:r>
              <a:rPr lang="pl-PL" sz="1400" i="1" dirty="0" smtClean="0">
                <a:solidFill>
                  <a:schemeClr val="tx1">
                    <a:tint val="75000"/>
                  </a:schemeClr>
                </a:solidFill>
              </a:rPr>
              <a:t>w polskim </a:t>
            </a:r>
            <a:r>
              <a:rPr lang="pl-PL" sz="1400" i="1" dirty="0">
                <a:solidFill>
                  <a:schemeClr val="tx1">
                    <a:tint val="75000"/>
                  </a:schemeClr>
                </a:solidFill>
              </a:rPr>
              <a:t>prawie konstytucyjnym</a:t>
            </a:r>
            <a:r>
              <a:rPr lang="pl-PL" sz="1400" dirty="0">
                <a:solidFill>
                  <a:schemeClr val="tx1">
                    <a:tint val="75000"/>
                  </a:schemeClr>
                </a:solidFill>
              </a:rPr>
              <a:t>, Warszawa 1994, s. </a:t>
            </a:r>
            <a:r>
              <a:rPr lang="pl-PL" sz="1400" dirty="0" smtClean="0">
                <a:solidFill>
                  <a:schemeClr val="tx1">
                    <a:tint val="75000"/>
                  </a:schemeClr>
                </a:solidFill>
              </a:rPr>
              <a:t>121.</a:t>
            </a:r>
            <a:endParaRPr lang="pl-PL" sz="1400" dirty="0">
              <a:solidFill>
                <a:schemeClr val="tx1">
                  <a:tint val="75000"/>
                </a:schemeClr>
              </a:solidFill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801189" y="5917800"/>
            <a:ext cx="475488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6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997420"/>
            <a:ext cx="10515600" cy="4246626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1800" dirty="0"/>
              <a:t>Zgodnie z art. 32 ust. 2 Regulaminu Sejmu projekty ustaw mogą być wnoszone </a:t>
            </a:r>
            <a:r>
              <a:rPr lang="pl-PL" sz="1800" dirty="0" smtClean="0"/>
              <a:t>przez: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arenR"/>
            </a:pP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komisje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sejmowe </a:t>
            </a:r>
            <a:r>
              <a:rPr lang="pl-PL" sz="1800" dirty="0" smtClean="0"/>
              <a:t>(</a:t>
            </a:r>
            <a:r>
              <a:rPr lang="pl-PL" sz="1800" dirty="0"/>
              <a:t>oprócz komisji śledczych), </a:t>
            </a:r>
            <a:r>
              <a:rPr lang="pl-PL" sz="1800" dirty="0" smtClean="0"/>
              <a:t>które </a:t>
            </a:r>
            <a:r>
              <a:rPr lang="pl-PL" sz="1800" dirty="0"/>
              <a:t>podejmują </a:t>
            </a:r>
            <a:r>
              <a:rPr lang="pl-PL" sz="1800" dirty="0" smtClean="0"/>
              <a:t>stosowne </a:t>
            </a:r>
            <a:r>
              <a:rPr lang="pl-PL" sz="1800" dirty="0"/>
              <a:t>uchwały w tym </a:t>
            </a:r>
            <a:r>
              <a:rPr lang="pl-PL" sz="1800" dirty="0" smtClean="0"/>
              <a:t>zakresie, lub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arenR"/>
            </a:pP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co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najmniej 15 posłów </a:t>
            </a:r>
            <a:r>
              <a:rPr lang="pl-PL" sz="1800" dirty="0"/>
              <a:t>podpisujących projekt, którzy mogą wycofać poparcie projektu ustawy do czasu zakończenia drugiego czytania. </a:t>
            </a:r>
            <a:endParaRPr lang="pl-PL" sz="1800" dirty="0" smtClean="0"/>
          </a:p>
          <a:p>
            <a:pPr>
              <a:lnSpc>
                <a:spcPct val="130000"/>
              </a:lnSpc>
            </a:pPr>
            <a:r>
              <a:rPr lang="pl-PL" sz="1800" dirty="0" smtClean="0"/>
              <a:t>Gdy </a:t>
            </a:r>
            <a:r>
              <a:rPr lang="pl-PL" sz="1800" dirty="0"/>
              <a:t>poparcie projektu ustawy spadnie poniżej 15 posłów, projekt uznaje się za wycofany.</a:t>
            </a:r>
          </a:p>
          <a:p>
            <a:pPr>
              <a:lnSpc>
                <a:spcPct val="130000"/>
              </a:lnSpc>
            </a:pPr>
            <a:endParaRPr lang="pl-PL" sz="1800" dirty="0"/>
          </a:p>
          <a:p>
            <a:pPr>
              <a:lnSpc>
                <a:spcPct val="130000"/>
              </a:lnSpc>
            </a:pPr>
            <a:r>
              <a:rPr lang="pl-PL" sz="1800" dirty="0"/>
              <a:t>Posłowie nie mają indywidualnego prawa wystąpienia z inicjatywą ustawodawczą. </a:t>
            </a:r>
            <a:endParaRPr lang="pl-PL" sz="1800" dirty="0" smtClean="0"/>
          </a:p>
          <a:p>
            <a:pPr>
              <a:lnSpc>
                <a:spcPct val="130000"/>
              </a:lnSpc>
            </a:pPr>
            <a:r>
              <a:rPr lang="pl-PL" sz="1800" dirty="0" smtClean="0"/>
              <a:t>Takiego </a:t>
            </a:r>
            <a:r>
              <a:rPr lang="pl-PL" sz="1800" dirty="0"/>
              <a:t>prawa nie ma również Sejm jako cała Izba</a:t>
            </a:r>
            <a:r>
              <a:rPr lang="pl-PL" sz="1800" dirty="0" smtClean="0"/>
              <a:t>. </a:t>
            </a: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14</a:t>
            </a:fld>
            <a:endParaRPr lang="pl-PL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0" y="1252538"/>
            <a:ext cx="11353800" cy="4374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 smtClean="0">
                <a:solidFill>
                  <a:schemeClr val="bg1"/>
                </a:solidFill>
                <a:latin typeface="+mn-lt"/>
              </a:rPr>
              <a:t>	Inicjatywa </a:t>
            </a:r>
            <a:r>
              <a:rPr lang="pl-PL" sz="2400" b="1" dirty="0">
                <a:solidFill>
                  <a:schemeClr val="bg1"/>
                </a:solidFill>
                <a:latin typeface="+mn-lt"/>
              </a:rPr>
              <a:t>ustawodawcza posłów</a:t>
            </a:r>
          </a:p>
        </p:txBody>
      </p:sp>
    </p:spTree>
    <p:extLst>
      <p:ext uri="{BB962C8B-B14F-4D97-AF65-F5344CB8AC3E}">
        <p14:creationId xmlns:p14="http://schemas.microsoft.com/office/powerpoint/2010/main" val="304497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9554" y="1976846"/>
            <a:ext cx="10515600" cy="336325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1800" dirty="0"/>
              <a:t>Projekty ustaw zgłaszane przez </a:t>
            </a:r>
            <a:r>
              <a:rPr lang="pl-PL" sz="1800" dirty="0" smtClean="0"/>
              <a:t>Senat, w formie podjęcia </a:t>
            </a:r>
            <a:r>
              <a:rPr lang="pl-PL" sz="1800" dirty="0"/>
              <a:t>uchwały, są przygotowywane </a:t>
            </a:r>
            <a:r>
              <a:rPr lang="pl-PL" sz="1800" dirty="0" smtClean="0"/>
              <a:t>w </a:t>
            </a:r>
            <a:r>
              <a:rPr lang="pl-PL" sz="1800" dirty="0"/>
              <a:t>oparciu o tryb przewidziany w Regulaminie Senatu.</a:t>
            </a:r>
          </a:p>
          <a:p>
            <a:pPr>
              <a:lnSpc>
                <a:spcPct val="130000"/>
              </a:lnSpc>
            </a:pPr>
            <a:r>
              <a:rPr lang="pl-PL" sz="1800" dirty="0"/>
              <a:t>Nie ma możliwości wystąpienia z inicjatywą ustawodawczą grupa senatorów lub któryś z organów Senatu.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15</a:t>
            </a:fld>
            <a:endParaRPr lang="pl-PL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0" y="1252538"/>
            <a:ext cx="11353800" cy="4374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 smtClean="0">
                <a:solidFill>
                  <a:schemeClr val="bg1"/>
                </a:solidFill>
                <a:latin typeface="+mn-lt"/>
              </a:rPr>
              <a:t>	Inicjatywa </a:t>
            </a:r>
            <a:r>
              <a:rPr lang="pl-PL" sz="2400" b="1" dirty="0">
                <a:solidFill>
                  <a:schemeClr val="bg1"/>
                </a:solidFill>
                <a:latin typeface="+mn-lt"/>
              </a:rPr>
              <a:t>ustawodawcza </a:t>
            </a:r>
            <a:r>
              <a:rPr lang="pl-PL" sz="2400" b="1" dirty="0" smtClean="0">
                <a:solidFill>
                  <a:schemeClr val="bg1"/>
                </a:solidFill>
                <a:latin typeface="+mn-lt"/>
              </a:rPr>
              <a:t>Senatu</a:t>
            </a:r>
            <a:endParaRPr lang="pl-PL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619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53472" y="1993393"/>
            <a:ext cx="10515600" cy="245033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1800" dirty="0"/>
              <a:t>Oba organy władzy wykonawczej mają prawo inicjatywy ustawodawczej.</a:t>
            </a:r>
          </a:p>
          <a:p>
            <a:pPr>
              <a:lnSpc>
                <a:spcPct val="130000"/>
              </a:lnSpc>
            </a:pPr>
            <a:r>
              <a:rPr lang="pl-PL" sz="1800" dirty="0"/>
              <a:t>Prezydent wykonuje inicjatywę ustawodawczą jako swoją prerogatywę, w formie postanowienia.</a:t>
            </a:r>
          </a:p>
          <a:p>
            <a:pPr>
              <a:lnSpc>
                <a:spcPct val="130000"/>
              </a:lnSpc>
            </a:pPr>
            <a:r>
              <a:rPr lang="pl-PL" sz="1800" dirty="0"/>
              <a:t>Rada Ministrów działa w zakresie inicjatywy ustawodawczej jako organ kolegialny, </a:t>
            </a:r>
            <a:r>
              <a:rPr lang="pl-PL" sz="1800" dirty="0" smtClean="0"/>
              <a:t>podejmując </a:t>
            </a:r>
            <a:r>
              <a:rPr lang="pl-PL" sz="1800" dirty="0"/>
              <a:t>stosowną uchwałę. Nie mogą z niej skorzystać indywidualni ministrowie.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16</a:t>
            </a:fld>
            <a:endParaRPr lang="pl-PL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0" y="1252538"/>
            <a:ext cx="11353800" cy="4374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 smtClean="0">
                <a:solidFill>
                  <a:schemeClr val="bg1"/>
                </a:solidFill>
                <a:latin typeface="+mn-lt"/>
              </a:rPr>
              <a:t>	Inicjatywa </a:t>
            </a:r>
            <a:r>
              <a:rPr lang="pl-PL" sz="2400" b="1" dirty="0">
                <a:solidFill>
                  <a:schemeClr val="bg1"/>
                </a:solidFill>
                <a:latin typeface="+mn-lt"/>
              </a:rPr>
              <a:t>ustawodawcza Rady Ministrów i Prezydenta</a:t>
            </a:r>
          </a:p>
        </p:txBody>
      </p:sp>
    </p:spTree>
    <p:extLst>
      <p:ext uri="{BB962C8B-B14F-4D97-AF65-F5344CB8AC3E}">
        <p14:creationId xmlns:p14="http://schemas.microsoft.com/office/powerpoint/2010/main" val="429349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36055" y="1972055"/>
            <a:ext cx="10515600" cy="4384295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pl-PL" sz="1800" dirty="0"/>
              <a:t>Instrument niezwykle istotny w demokratycznym państwie prawa, gdyż jest wyrazem demokracji obywatelskiej. Dzięki niemu społeczeństwo może jeszcze bardziej oddziaływać na proces sprawowania władzy, w sposób inny niż przez wybory członków izb parlamentu. </a:t>
            </a:r>
          </a:p>
          <a:p>
            <a:pPr>
              <a:lnSpc>
                <a:spcPct val="130000"/>
              </a:lnSpc>
              <a:spcBef>
                <a:spcPts val="3000"/>
              </a:spcBef>
            </a:pPr>
            <a:r>
              <a:rPr lang="pl-PL" sz="1800" dirty="0" smtClean="0"/>
              <a:t>Pierwszy </a:t>
            </a:r>
            <a:r>
              <a:rPr lang="pl-PL" sz="1800" dirty="0"/>
              <a:t>projekt wniesiony w ramach obywatelskiej inicjatywy </a:t>
            </a:r>
            <a:r>
              <a:rPr lang="pl-PL" sz="1800" dirty="0" smtClean="0"/>
              <a:t>ustawodawczej: </a:t>
            </a:r>
          </a:p>
          <a:p>
            <a:pPr marL="269875" indent="-269875">
              <a:lnSpc>
                <a:spcPct val="130000"/>
              </a:lnSpc>
            </a:pPr>
            <a:r>
              <a:rPr lang="pl-PL" sz="1800" dirty="0" smtClean="0"/>
              <a:t>	projekt </a:t>
            </a:r>
            <a:r>
              <a:rPr lang="pl-PL" sz="1800" dirty="0"/>
              <a:t>ustawy o zachowaniu narodowego charakteru strategicznych zasobów naturalnych kraju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(</a:t>
            </a:r>
            <a:r>
              <a:rPr lang="pl-PL" sz="1800" dirty="0"/>
              <a:t>druk nr 1455 w ramach III kadencji Sejmu – październik </a:t>
            </a:r>
            <a:r>
              <a:rPr lang="pl-PL" sz="1800" dirty="0" smtClean="0"/>
              <a:t>1999 r. –&gt; ustawa z </a:t>
            </a:r>
            <a:r>
              <a:rPr lang="pl-PL" sz="1800" dirty="0"/>
              <a:t>dnia 6 lipca 2001 r.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o </a:t>
            </a:r>
            <a:r>
              <a:rPr lang="pl-PL" sz="1800" dirty="0"/>
              <a:t>zachowaniu narodowego charakteru strategicznych zasobów naturalnych kraju (Dz. U. z 2018 r. poz. </a:t>
            </a:r>
            <a:r>
              <a:rPr lang="pl-PL" sz="1800" dirty="0" smtClean="0"/>
              <a:t>1235). </a:t>
            </a:r>
          </a:p>
          <a:p>
            <a:pPr>
              <a:lnSpc>
                <a:spcPct val="130000"/>
              </a:lnSpc>
            </a:pPr>
            <a:r>
              <a:rPr lang="pl-PL" sz="1800" dirty="0" smtClean="0"/>
              <a:t>Proces </a:t>
            </a:r>
            <a:r>
              <a:rPr lang="pl-PL" sz="1800" dirty="0"/>
              <a:t>ustawodawczy trwał 2 lata, ale ustawa obowiązuje po dzień dzisiejszy </a:t>
            </a:r>
            <a:r>
              <a:rPr lang="pl-PL" sz="1800" dirty="0" smtClean="0">
                <a:sym typeface="Wingdings" panose="05000000000000000000" pitchFamily="2" charset="2"/>
              </a:rPr>
              <a:t></a:t>
            </a: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17</a:t>
            </a:fld>
            <a:endParaRPr lang="pl-PL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0" y="1252538"/>
            <a:ext cx="11353800" cy="4374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chemeClr val="bg1"/>
                </a:solidFill>
                <a:latin typeface="+mn-lt"/>
              </a:rPr>
              <a:t>	Obywatelska inicjatywa ustawodawcza</a:t>
            </a:r>
          </a:p>
        </p:txBody>
      </p:sp>
    </p:spTree>
    <p:extLst>
      <p:ext uri="{BB962C8B-B14F-4D97-AF65-F5344CB8AC3E}">
        <p14:creationId xmlns:p14="http://schemas.microsoft.com/office/powerpoint/2010/main" val="38230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62182" y="2009066"/>
            <a:ext cx="10515600" cy="3189951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1800" dirty="0"/>
              <a:t>Obywatelska inicjatywa ustawodawcza przysługuje grupie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co najmniej 100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000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obywateli mających prawo wybierania do Sejmu</a:t>
            </a:r>
            <a:r>
              <a:rPr lang="pl-PL" sz="1800" dirty="0"/>
              <a:t>. Będą to zatem obywatele polscy, którzy: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/>
              <a:t>ukończyli 18 lat;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/>
              <a:t>nie są pozbawieni praw publicznych i wyborczych;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/>
              <a:t>nie są ubezwłasnowolnieni.</a:t>
            </a:r>
          </a:p>
          <a:p>
            <a:pPr>
              <a:lnSpc>
                <a:spcPct val="130000"/>
              </a:lnSpc>
            </a:pPr>
            <a:r>
              <a:rPr lang="pl-PL" sz="1800" dirty="0"/>
              <a:t>Obywatele ci nie muszą zamieszkiwać na terytorium RP.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12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1691641"/>
            <a:ext cx="10846344" cy="4137385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1800" dirty="0" smtClean="0"/>
              <a:t>Tryb </a:t>
            </a:r>
            <a:r>
              <a:rPr lang="pl-PL" sz="1800" dirty="0"/>
              <a:t>postępowania z obywatelską inicjatywą ustawodawczą pozostawiono, zgodnie </a:t>
            </a:r>
            <a:r>
              <a:rPr lang="pl-PL" sz="1800" dirty="0" smtClean="0"/>
              <a:t>z </a:t>
            </a:r>
            <a:r>
              <a:rPr lang="pl-PL" sz="1800" dirty="0"/>
              <a:t>art. 118 ust. 2 Konstytucji RP, </a:t>
            </a:r>
            <a:r>
              <a:rPr lang="pl-PL" sz="1800" dirty="0" smtClean="0"/>
              <a:t>do </a:t>
            </a:r>
            <a:r>
              <a:rPr lang="pl-PL" sz="1800" dirty="0"/>
              <a:t>uregulowania w drodze ustawy.</a:t>
            </a:r>
          </a:p>
          <a:p>
            <a:pPr>
              <a:lnSpc>
                <a:spcPct val="130000"/>
              </a:lnSpc>
            </a:pPr>
            <a:r>
              <a:rPr lang="pl-PL" sz="1800" dirty="0" smtClean="0"/>
              <a:t>Kwestie </a:t>
            </a:r>
            <a:r>
              <a:rPr lang="pl-PL" sz="1800" dirty="0"/>
              <a:t>te reguluje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ustawa z dnia 24 czerwca 1999 r. o wykonywaniu inicjatywy ustawodawczej przez obywateli</a:t>
            </a:r>
            <a:r>
              <a:rPr lang="pl-PL" sz="1800" dirty="0"/>
              <a:t>.</a:t>
            </a:r>
          </a:p>
          <a:p>
            <a:pPr>
              <a:lnSpc>
                <a:spcPct val="130000"/>
              </a:lnSpc>
            </a:pPr>
            <a:endParaRPr lang="pl-PL" sz="1800" dirty="0" smtClean="0"/>
          </a:p>
          <a:p>
            <a:pPr>
              <a:lnSpc>
                <a:spcPct val="130000"/>
              </a:lnSpc>
            </a:pPr>
            <a:endParaRPr lang="pl-PL" sz="1800" dirty="0"/>
          </a:p>
          <a:p>
            <a:pPr>
              <a:lnSpc>
                <a:spcPct val="130000"/>
              </a:lnSpc>
            </a:pPr>
            <a:r>
              <a:rPr lang="pl-PL" sz="1800" dirty="0" smtClean="0"/>
              <a:t>Dlaczego </a:t>
            </a:r>
            <a:r>
              <a:rPr lang="pl-PL" sz="1800" dirty="0" err="1"/>
              <a:t>ustrojodawca</a:t>
            </a:r>
            <a:r>
              <a:rPr lang="pl-PL" sz="1800" dirty="0"/>
              <a:t> zdecydował się na ustawę w tym przypadku?</a:t>
            </a:r>
          </a:p>
          <a:p>
            <a:pPr>
              <a:lnSpc>
                <a:spcPct val="130000"/>
              </a:lnSpc>
            </a:pPr>
            <a:r>
              <a:rPr lang="pl-PL" sz="1800" dirty="0"/>
              <a:t>Chodzi bowiem o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ukształtowanie prawa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obywatelskiego</a:t>
            </a:r>
            <a:r>
              <a:rPr lang="pl-PL" sz="1800" baseline="30000" dirty="0" smtClean="0"/>
              <a:t>1)</a:t>
            </a:r>
            <a:r>
              <a:rPr lang="pl-PL" sz="1800" dirty="0" smtClean="0"/>
              <a:t>.</a:t>
            </a:r>
            <a:br>
              <a:rPr lang="pl-PL" sz="1800" dirty="0" smtClean="0"/>
            </a:br>
            <a:endParaRPr lang="pl-PL" sz="1800" dirty="0" smtClean="0"/>
          </a:p>
          <a:p>
            <a:pPr algn="just"/>
            <a:endParaRPr lang="pl-PL" sz="1800" dirty="0"/>
          </a:p>
          <a:p>
            <a:pPr algn="just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19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701220" y="5917800"/>
            <a:ext cx="10428334" cy="34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defTabSz="357188">
              <a:lnSpc>
                <a:spcPct val="130000"/>
              </a:lnSpc>
              <a:spcBef>
                <a:spcPts val="2400"/>
              </a:spcBef>
            </a:pPr>
            <a:r>
              <a:rPr lang="pl-PL" sz="1400" baseline="30000" dirty="0">
                <a:solidFill>
                  <a:schemeClr val="tx1">
                    <a:tint val="75000"/>
                  </a:schemeClr>
                </a:solidFill>
              </a:rPr>
              <a:t>1)</a:t>
            </a:r>
            <a:r>
              <a:rPr lang="pl-PL" sz="1400" dirty="0" smtClean="0"/>
              <a:t>	</a:t>
            </a:r>
            <a:r>
              <a:rPr lang="pl-PL" sz="1400" dirty="0" smtClean="0">
                <a:solidFill>
                  <a:schemeClr val="tx1">
                    <a:tint val="75000"/>
                  </a:schemeClr>
                </a:solidFill>
              </a:rPr>
              <a:t>E</a:t>
            </a:r>
            <a:r>
              <a:rPr lang="pl-PL" sz="1400" dirty="0">
                <a:solidFill>
                  <a:schemeClr val="tx1">
                    <a:tint val="75000"/>
                  </a:schemeClr>
                </a:solidFill>
              </a:rPr>
              <a:t>. Tkaczyk, </a:t>
            </a:r>
            <a:r>
              <a:rPr lang="pl-PL" sz="1400" i="1" dirty="0">
                <a:solidFill>
                  <a:schemeClr val="tx1">
                    <a:tint val="75000"/>
                  </a:schemeClr>
                </a:solidFill>
              </a:rPr>
              <a:t>Znaczenie orzeczeń Trybunału Konstytucyjnego dla procesu legislacyjnego</a:t>
            </a:r>
            <a:r>
              <a:rPr lang="pl-PL" sz="1400" dirty="0">
                <a:solidFill>
                  <a:schemeClr val="tx1">
                    <a:tint val="75000"/>
                  </a:schemeClr>
                </a:solidFill>
              </a:rPr>
              <a:t>, Warszawa 2021, s. </a:t>
            </a:r>
            <a:r>
              <a:rPr lang="pl-PL" sz="1400" dirty="0" smtClean="0">
                <a:solidFill>
                  <a:schemeClr val="tx1">
                    <a:tint val="75000"/>
                  </a:schemeClr>
                </a:solidFill>
              </a:rPr>
              <a:t>25. </a:t>
            </a:r>
            <a:endParaRPr lang="pl-PL" sz="1400" dirty="0">
              <a:solidFill>
                <a:schemeClr val="tx1">
                  <a:tint val="75000"/>
                </a:schemeClr>
              </a:solidFill>
            </a:endParaRPr>
          </a:p>
        </p:txBody>
      </p:sp>
      <p:cxnSp>
        <p:nvCxnSpPr>
          <p:cNvPr id="6" name="Łącznik prosty 5"/>
          <p:cNvCxnSpPr/>
          <p:nvPr/>
        </p:nvCxnSpPr>
        <p:spPr>
          <a:xfrm>
            <a:off x="801189" y="5917800"/>
            <a:ext cx="475488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36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3D72797-141A-4B58-9C1A-32FE7F70F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9667"/>
            <a:ext cx="10515600" cy="793541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Plan szkolenia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A6BFCD9-B4A3-438E-81CA-6F3EDDD15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736" y="2620835"/>
            <a:ext cx="10300063" cy="3735515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Wprowadzenie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Inicjatywa ustawodawcza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Procedura ustawodawcza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dirty="0">
                <a:solidFill>
                  <a:schemeClr val="accent3">
                    <a:lumMod val="75000"/>
                  </a:schemeClr>
                </a:solidFill>
              </a:rPr>
              <a:t>Zasada dyskontynuacji prac parlamentarnych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dirty="0">
                <a:solidFill>
                  <a:schemeClr val="accent3">
                    <a:lumMod val="75000"/>
                  </a:schemeClr>
                </a:solidFill>
              </a:rPr>
              <a:t>„Tryby odrębne”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Podsumowanie</a:t>
            </a:r>
          </a:p>
          <a:p>
            <a:pPr marL="0" indent="0" algn="just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3CE68CF0-50C3-44DF-B153-08BAE50E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71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32790" y="3026004"/>
            <a:ext cx="10757368" cy="1910577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30000"/>
              </a:lnSpc>
              <a:buFont typeface="+mj-lt"/>
              <a:buAutoNum type="arabicParenR"/>
            </a:pPr>
            <a:r>
              <a:rPr lang="pl-PL" sz="1800" dirty="0"/>
              <a:t>projekt ustawy, w stosunku do którego postępowanie ustawodawcze nie zostało zakończone </a:t>
            </a:r>
            <a:r>
              <a:rPr lang="pl-PL" sz="1800" dirty="0" smtClean="0"/>
              <a:t>w </a:t>
            </a:r>
            <a:r>
              <a:rPr lang="pl-PL" sz="1800" dirty="0"/>
              <a:t>trakcie kadencji Sejmu, w której został wniesiony, jest rozpatrywany przez Sejm następnej kadencji </a:t>
            </a:r>
            <a:r>
              <a:rPr lang="pl-PL" sz="1800" dirty="0" smtClean="0"/>
              <a:t>(tylko </a:t>
            </a:r>
            <a:r>
              <a:rPr lang="pl-PL" sz="1800" dirty="0"/>
              <a:t>jednej) bez potrzeby ponownego wniesienia projektu ustawy, co oznacza, że projekty wniesione </a:t>
            </a:r>
            <a:r>
              <a:rPr lang="pl-PL" sz="1800" dirty="0" smtClean="0"/>
              <a:t>do </a:t>
            </a:r>
            <a:r>
              <a:rPr lang="pl-PL" sz="1800" dirty="0"/>
              <a:t>Sejmu </a:t>
            </a:r>
            <a:r>
              <a:rPr lang="pl-PL" sz="1800" dirty="0" smtClean="0"/>
              <a:t>w </a:t>
            </a:r>
            <a:r>
              <a:rPr lang="pl-PL" sz="1800" dirty="0"/>
              <a:t>ramach obywatelskiej inicjatywy ustawodawczej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nie są objęte zasadą dyskontynuacji prac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parlamentarnych</a:t>
            </a:r>
            <a:r>
              <a:rPr lang="pl-PL" sz="1800" dirty="0" smtClean="0"/>
              <a:t>;</a:t>
            </a: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20</a:t>
            </a:fld>
            <a:endParaRPr lang="pl-PL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0" y="1252538"/>
            <a:ext cx="11353800" cy="115129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96938"/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	Podstawowe rozwiązania dotyczące </a:t>
            </a: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obywatelskiej inicjatywy ustawodawczej wynikające z ustawy z dnia 24 czerwca </a:t>
            </a: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1999 r</a:t>
            </a: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. o wykonywaniu inicjatywy ustawodawczej przez obywateli: </a:t>
            </a:r>
          </a:p>
        </p:txBody>
      </p:sp>
    </p:spTree>
    <p:extLst>
      <p:ext uri="{BB962C8B-B14F-4D97-AF65-F5344CB8AC3E}">
        <p14:creationId xmlns:p14="http://schemas.microsoft.com/office/powerpoint/2010/main" val="279085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66354" y="1152462"/>
            <a:ext cx="10972800" cy="5386450"/>
          </a:xfrm>
        </p:spPr>
        <p:txBody>
          <a:bodyPr>
            <a:noAutofit/>
          </a:bodyPr>
          <a:lstStyle/>
          <a:p>
            <a:pPr marL="342900" indent="-342900">
              <a:lnSpc>
                <a:spcPct val="130000"/>
              </a:lnSpc>
              <a:buFont typeface="+mj-lt"/>
              <a:buAutoNum type="arabicParenR" startAt="2"/>
            </a:pPr>
            <a:r>
              <a:rPr lang="pl-PL" sz="1800" dirty="0" smtClean="0"/>
              <a:t>wszelkie czynności związane z przygotowaniem projektu ustawy, jego rozpowszechnianiem, kampanią promocyjną i organizacją zbierania podpisów obywateli popierających projekt wykonuje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komitet inicjatywy ustawodawczej</a:t>
            </a:r>
            <a:r>
              <a:rPr lang="pl-PL" sz="1800" dirty="0" smtClean="0"/>
              <a:t>, który:</a:t>
            </a:r>
          </a:p>
          <a:p>
            <a:pPr marL="800100" lvl="2" indent="-342900">
              <a:lnSpc>
                <a:spcPct val="13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pl-PL" dirty="0" smtClean="0"/>
              <a:t>tworzy grupa co najmniej 15 obywateli polskich mających prawo wybierania do Sejmu, którzy złożyli pisemne oświadczenie o przystąpieniu do komitetu,</a:t>
            </a:r>
          </a:p>
          <a:p>
            <a:pPr marL="800100" lvl="2" indent="-342900">
              <a:lnSpc>
                <a:spcPct val="13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pl-PL" dirty="0" smtClean="0"/>
              <a:t>jest reprezentowany przez pełnomocnika komitetu lub jego zastępcę,</a:t>
            </a:r>
          </a:p>
          <a:p>
            <a:pPr marL="800100" lvl="2" indent="-342900">
              <a:lnSpc>
                <a:spcPct val="13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pl-PL" dirty="0" smtClean="0"/>
              <a:t>posiada osobowość prawną, którą nabywa z chwilą przyjęcia przez Marszałka Sejmu zawiadomienia </a:t>
            </a:r>
            <a:br>
              <a:rPr lang="pl-PL" dirty="0" smtClean="0"/>
            </a:br>
            <a:r>
              <a:rPr lang="pl-PL" dirty="0" smtClean="0"/>
              <a:t>o utworzeniu komitetu,</a:t>
            </a:r>
          </a:p>
          <a:p>
            <a:pPr marL="800100" lvl="2" indent="-342900">
              <a:lnSpc>
                <a:spcPct val="13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pl-PL" dirty="0" smtClean="0"/>
              <a:t>w swej nazwie zawiera tytuł projektu ustawy, którą się zajmuje, w związku z czym jeden komitet może się zajmować tylko jednym projektem ustawy;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arenR" startAt="2"/>
            </a:pPr>
            <a:r>
              <a:rPr lang="pl-PL" sz="1800" dirty="0" smtClean="0"/>
              <a:t>po </a:t>
            </a:r>
            <a:r>
              <a:rPr lang="pl-PL" sz="1800" dirty="0"/>
              <a:t>zebraniu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1000 podpisów </a:t>
            </a:r>
            <a:r>
              <a:rPr lang="pl-PL" sz="1800" dirty="0"/>
              <a:t>obywateli popierających projekt pełnomocnik komitetu zawiadamia Marszałka Sejmu o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utworzeniu komitetu</a:t>
            </a:r>
            <a:r>
              <a:rPr lang="pl-PL" sz="1800" dirty="0"/>
              <a:t>; do zawiadomienia dołącza się podpisy ww. obywateli oraz projekt ustawy;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052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1728217"/>
            <a:ext cx="10515600" cy="4803212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30000"/>
              </a:lnSpc>
              <a:buFont typeface="+mj-lt"/>
              <a:buAutoNum type="arabicParenR" startAt="4"/>
            </a:pPr>
            <a:r>
              <a:rPr lang="pl-PL" sz="1800" dirty="0"/>
              <a:t>Marszałek Sejmu w terminie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14 dni od otrzymania zawiadomienia </a:t>
            </a:r>
            <a:r>
              <a:rPr lang="pl-PL" sz="1800" dirty="0"/>
              <a:t>wydaje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postanowienie o jego przyjęciu</a:t>
            </a:r>
            <a:r>
              <a:rPr lang="pl-PL" sz="1800" dirty="0"/>
              <a:t>; może on również wezwać pełnomocnika komitetu do usunięcia braków formalnych;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umotywowane uzasadnienie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o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odmowie przyjęcia zawiadomienia</a:t>
            </a:r>
            <a:r>
              <a:rPr lang="pl-PL" sz="1800" dirty="0"/>
              <a:t> może być zaskarżone do Sądu Najwyższego w terminie 14 dni od daty doręczenia; Sąd Najwyższy rozpatruje skargę </a:t>
            </a:r>
            <a:r>
              <a:rPr lang="pl-PL" sz="1800" dirty="0" smtClean="0"/>
              <a:t>w </a:t>
            </a:r>
            <a:r>
              <a:rPr lang="pl-PL" sz="1800" dirty="0"/>
              <a:t>terminie 30 dni, w składzie 7 sędziów,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w </a:t>
            </a:r>
            <a:r>
              <a:rPr lang="pl-PL" sz="1800" dirty="0"/>
              <a:t>postępowaniu nieprocesowym, </a:t>
            </a:r>
            <a:r>
              <a:rPr lang="pl-PL" sz="1800" dirty="0" smtClean="0"/>
              <a:t>w </a:t>
            </a:r>
            <a:r>
              <a:rPr lang="pl-PL" sz="1800" dirty="0"/>
              <a:t>drodze postanowienia, od którego nie przysługuje środek prawny;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arenR" startAt="4"/>
            </a:pPr>
            <a:r>
              <a:rPr lang="pl-PL" sz="1800" dirty="0"/>
              <a:t>od dnia przyjęcia przez Marszałka Sejmu zawiadomienia lub otrzymania postanowienia Sądu Najwyższego uwzgledniającego skargę do dnia wniesienia projektu ustawy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treść projektu nie może być zmieniona</a:t>
            </a:r>
            <a:r>
              <a:rPr lang="pl-PL" sz="1800" dirty="0" smtClean="0"/>
              <a:t>;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arenR" startAt="4"/>
            </a:pPr>
            <a:r>
              <a:rPr lang="pl-PL" sz="1800" dirty="0">
                <a:solidFill>
                  <a:srgbClr val="898989"/>
                </a:solidFill>
              </a:rPr>
              <a:t>maksymalnie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w terminie 3 miesięcy </a:t>
            </a:r>
            <a:r>
              <a:rPr lang="pl-PL" sz="1800" dirty="0"/>
              <a:t>od dnia przyjęcia przez Marszałka Sejmu zawiadomienia lub otrzymania </a:t>
            </a:r>
            <a:r>
              <a:rPr lang="pl-PL" sz="1800" dirty="0">
                <a:solidFill>
                  <a:srgbClr val="898989"/>
                </a:solidFill>
              </a:rPr>
              <a:t>postanowienia</a:t>
            </a:r>
            <a:r>
              <a:rPr lang="pl-PL" sz="1800" dirty="0"/>
              <a:t> Sądu Najwyższego </a:t>
            </a:r>
            <a:r>
              <a:rPr lang="pl-PL" sz="1800" dirty="0" smtClean="0"/>
              <a:t>uwzględniającego </a:t>
            </a:r>
            <a:r>
              <a:rPr lang="pl-PL" sz="1800" dirty="0"/>
              <a:t>skargę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komitet wnosi projekt ustawy wraz z wykazem podpisów</a:t>
            </a:r>
            <a:r>
              <a:rPr lang="pl-PL" sz="1800" dirty="0"/>
              <a:t> obywateli popierających projekt</a:t>
            </a:r>
            <a:r>
              <a:rPr lang="pl-PL" sz="1800" dirty="0" smtClean="0"/>
              <a:t>;</a:t>
            </a: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983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6124" y="1032344"/>
            <a:ext cx="10969625" cy="3072931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30000"/>
              </a:lnSpc>
              <a:buFont typeface="+mj-lt"/>
              <a:buAutoNum type="arabicParenR" startAt="7"/>
            </a:pPr>
            <a:r>
              <a:rPr lang="pl-PL" sz="1800" dirty="0" smtClean="0"/>
              <a:t>Marszałek </a:t>
            </a:r>
            <a:r>
              <a:rPr lang="pl-PL" sz="1800" dirty="0"/>
              <a:t>Sejmu:</a:t>
            </a:r>
          </a:p>
          <a:p>
            <a:pPr marL="714375" lvl="2" indent="-357188">
              <a:lnSpc>
                <a:spcPct val="130000"/>
              </a:lnSpc>
              <a:spcBef>
                <a:spcPts val="1000"/>
              </a:spcBef>
              <a:buFont typeface="+mj-lt"/>
              <a:buAutoNum type="alphaLcParenR"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odmawia przyjęcia projektu</a:t>
            </a:r>
            <a:r>
              <a:rPr lang="pl-PL" dirty="0"/>
              <a:t>, gdy stwierdzi, że treść projektu ustawy lub uzasadnienia została </a:t>
            </a:r>
            <a:r>
              <a:rPr lang="pl-PL" dirty="0" smtClean="0"/>
              <a:t>zmieniona, </a:t>
            </a:r>
            <a:r>
              <a:rPr lang="pl-PL" dirty="0"/>
              <a:t>albo</a:t>
            </a:r>
          </a:p>
          <a:p>
            <a:pPr marL="714375" lvl="2" indent="-357188">
              <a:lnSpc>
                <a:spcPct val="130000"/>
              </a:lnSpc>
              <a:spcBef>
                <a:spcPts val="1000"/>
              </a:spcBef>
              <a:buFont typeface="+mj-lt"/>
              <a:buAutoNum type="alphaLcParenR"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dmawia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nadania biegu projektowi</a:t>
            </a:r>
            <a:r>
              <a:rPr lang="pl-PL" dirty="0"/>
              <a:t>, jeżeli po sprawdzeniu podpisów przez Państwową Komisję Wyborczą liczba prawidłowych podpisów okaże się mniejsza niż wymagana (nie ma możliwości uzupełnienia podpisów, ale jest możliwość zaskarżenia takiego postanowienia do Sądu Najwyższego), </a:t>
            </a:r>
            <a:r>
              <a:rPr lang="pl-PL" dirty="0" smtClean="0"/>
              <a:t>albo</a:t>
            </a:r>
            <a:endParaRPr lang="pl-PL" dirty="0"/>
          </a:p>
          <a:p>
            <a:pPr marL="714375" lvl="2" indent="-357188">
              <a:lnSpc>
                <a:spcPct val="130000"/>
              </a:lnSpc>
              <a:spcBef>
                <a:spcPts val="1000"/>
              </a:spcBef>
              <a:buFont typeface="+mj-lt"/>
              <a:buAutoNum type="alphaLcParenR"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ieruje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projekt ustawy do pierwszego czytania </a:t>
            </a:r>
            <a:r>
              <a:rPr lang="pl-PL" dirty="0"/>
              <a:t>w </a:t>
            </a:r>
            <a:r>
              <a:rPr lang="pl-PL" dirty="0" smtClean="0"/>
              <a:t>Sejmie </a:t>
            </a:r>
            <a:r>
              <a:rPr lang="pl-PL" dirty="0"/>
              <a:t>i zawiadamia o tym pełnomocnika komitetu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23</a:t>
            </a:fld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7839961" y="5156021"/>
            <a:ext cx="3345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hlinkClick r:id="rId2" tooltip="http://orka.sejm.gov.pl/proc8.nsf/0/0F0AF1FC671F7BC8C1257F180052F244?Open"/>
              </a:rPr>
              <a:t>Wykaz obywatelskich inicjatyw ustawodawczych znajdujących się w Sejmie</a:t>
            </a:r>
            <a:endParaRPr lang="pl-PL" dirty="0"/>
          </a:p>
          <a:p>
            <a:endParaRPr lang="pl-PL" dirty="0"/>
          </a:p>
        </p:txBody>
      </p:sp>
      <p:pic>
        <p:nvPicPr>
          <p:cNvPr id="6" name="Obraz 5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5275" t="2104" r="59101" b="60300"/>
          <a:stretch/>
        </p:blipFill>
        <p:spPr>
          <a:xfrm>
            <a:off x="872116" y="4105275"/>
            <a:ext cx="6701588" cy="307260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3750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08025" y="2566797"/>
            <a:ext cx="10560050" cy="3519677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Odrębności</a:t>
            </a:r>
            <a:r>
              <a:rPr lang="pl-PL" sz="1800" dirty="0"/>
              <a:t>: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arenR"/>
            </a:pPr>
            <a:r>
              <a:rPr lang="pl-PL" sz="1800" dirty="0"/>
              <a:t>pierwsze czytanie projektu ustawy odbywa się zawsze na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posiedzeniu plenarnym Sejmu</a:t>
            </a:r>
            <a:r>
              <a:rPr lang="pl-PL" sz="1800" dirty="0"/>
              <a:t>,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w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terminie 3 miesięcy </a:t>
            </a:r>
            <a:r>
              <a:rPr lang="pl-PL" sz="1800" dirty="0"/>
              <a:t>od daty wniesienia projektu ustawy do Marszałka Sejmu </a:t>
            </a:r>
            <a:r>
              <a:rPr lang="pl-PL" sz="1800" dirty="0" smtClean="0"/>
              <a:t>lub </a:t>
            </a:r>
            <a:r>
              <a:rPr lang="pl-PL" sz="1800" dirty="0"/>
              <a:t>postanowienia Sądu Najwyższego stwierdzającego prawidłowo złożoną liczbę </a:t>
            </a:r>
            <a:r>
              <a:rPr lang="pl-PL" sz="1800" dirty="0" smtClean="0"/>
              <a:t>podpisów popierających </a:t>
            </a:r>
            <a:r>
              <a:rPr lang="pl-PL" sz="1800" dirty="0"/>
              <a:t>projekt </a:t>
            </a:r>
            <a:r>
              <a:rPr lang="pl-PL" sz="1800" dirty="0" smtClean="0"/>
              <a:t>ustawy</a:t>
            </a:r>
            <a:r>
              <a:rPr lang="pl-PL" sz="1800" dirty="0"/>
              <a:t>;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arenR"/>
            </a:pPr>
            <a:r>
              <a:rPr lang="pl-PL" sz="1800" dirty="0"/>
              <a:t>projektu ustawy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nie obejmuje zasada dyskontynuacji prac parlamentarnych</a:t>
            </a:r>
            <a:r>
              <a:rPr lang="pl-PL" sz="1800" dirty="0"/>
              <a:t>; </a:t>
            </a:r>
            <a:r>
              <a:rPr lang="pl-PL" sz="1800" dirty="0" smtClean="0"/>
              <a:t>pierwsze </a:t>
            </a:r>
            <a:r>
              <a:rPr lang="pl-PL" sz="1800" dirty="0"/>
              <a:t>czytanie projektu ustawy złożonego w poprzedniej kadencji odbywa się nie później niż w terminie 6 miesięcy od daty pierwszego posiedzenia Sejmu.</a:t>
            </a:r>
          </a:p>
          <a:p>
            <a:pPr marL="457200" indent="-457200" algn="just">
              <a:buFont typeface="+mj-lt"/>
              <a:buAutoNum type="arabicParenR"/>
            </a:pPr>
            <a:endParaRPr lang="pl-PL" dirty="0" smtClean="0"/>
          </a:p>
          <a:p>
            <a:pPr algn="just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24</a:t>
            </a:fld>
            <a:endParaRPr lang="pl-PL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0" y="1252538"/>
            <a:ext cx="11353800" cy="78526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96938"/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	Postępowanie z projektem wniesionym w </a:t>
            </a: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ramach obywatelskiej </a:t>
            </a: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inicjatywy ustawodawczej</a:t>
            </a:r>
          </a:p>
        </p:txBody>
      </p:sp>
    </p:spTree>
    <p:extLst>
      <p:ext uri="{BB962C8B-B14F-4D97-AF65-F5344CB8AC3E}">
        <p14:creationId xmlns:p14="http://schemas.microsoft.com/office/powerpoint/2010/main" val="57577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65175" y="1879855"/>
            <a:ext cx="10515600" cy="4343146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Wątpliwość</a:t>
            </a:r>
            <a:r>
              <a:rPr lang="pl-PL" sz="1800" dirty="0"/>
              <a:t>:</a:t>
            </a:r>
          </a:p>
          <a:p>
            <a:pPr>
              <a:lnSpc>
                <a:spcPct val="130000"/>
              </a:lnSpc>
            </a:pPr>
            <a:r>
              <a:rPr lang="pl-PL" sz="1800" dirty="0"/>
              <a:t>mimo </a:t>
            </a:r>
            <a:r>
              <a:rPr lang="pl-PL" sz="1800" dirty="0" smtClean="0"/>
              <a:t>wprowadzenia </a:t>
            </a:r>
            <a:r>
              <a:rPr lang="pl-PL" sz="1800" dirty="0"/>
              <a:t>regulacji przesądzających o czasie pierwszego czytania projektu ustawy,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brak jest regulacji dotyczących czasu, w jakim procedura ustawodawcza powinna się zakończyć</a:t>
            </a:r>
            <a:r>
              <a:rPr lang="pl-PL" sz="1800" dirty="0"/>
              <a:t>. Można wyobrazić </a:t>
            </a:r>
            <a:r>
              <a:rPr lang="pl-PL" sz="1800" dirty="0" smtClean="0"/>
              <a:t>sobie sytuację</a:t>
            </a:r>
            <a:r>
              <a:rPr lang="pl-PL" sz="1800" dirty="0"/>
              <a:t>, </a:t>
            </a:r>
            <a:r>
              <a:rPr lang="pl-PL" sz="1800" dirty="0" smtClean="0"/>
              <a:t>w </a:t>
            </a:r>
            <a:r>
              <a:rPr lang="pl-PL" sz="1800" dirty="0"/>
              <a:t>której projekt zostanie „odłożony w czasie” po pierwszym czytaniu i ponowić taki zabieg w kolejnej kadencji. </a:t>
            </a:r>
            <a:r>
              <a:rPr lang="pl-PL" sz="1800" dirty="0" smtClean="0"/>
              <a:t>Stałoby to w sprzeczności z zasadą demokratycznego państwa </a:t>
            </a:r>
            <a:r>
              <a:rPr lang="pl-PL" sz="1800" dirty="0"/>
              <a:t>prawa.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020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9633" y="3064328"/>
            <a:ext cx="11504023" cy="729344"/>
          </a:xfrm>
        </p:spPr>
        <p:txBody>
          <a:bodyPr>
            <a:noAutofit/>
          </a:bodyPr>
          <a:lstStyle/>
          <a:p>
            <a:pPr algn="ctr"/>
            <a:r>
              <a:rPr lang="pl-PL" b="1" dirty="0"/>
              <a:t>Procedura ustawodawcza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170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01188" y="1285876"/>
            <a:ext cx="11028861" cy="407669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3000"/>
              </a:spcBef>
            </a:pPr>
            <a:r>
              <a:rPr lang="pl-PL" sz="1800" dirty="0"/>
              <a:t>Skorzystanie z prawa inicjatywy ustawodawczej przez uprawniony organ uruchamia proces ustawodawczy w Sejmie.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Tylko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Sejm uchwala ustawy. </a:t>
            </a:r>
            <a:r>
              <a:rPr lang="pl-PL" sz="1800" dirty="0"/>
              <a:t>Pozostałe </a:t>
            </a:r>
            <a:r>
              <a:rPr lang="pl-PL" sz="1800" dirty="0" smtClean="0"/>
              <a:t>organy, </a:t>
            </a:r>
            <a:r>
              <a:rPr lang="pl-PL" sz="1800" dirty="0"/>
              <a:t>czyli Senat, Prezydent i ewentualnie Trybunał Konstytucyjny pracują już nad uchwaloną przez </a:t>
            </a:r>
            <a:r>
              <a:rPr lang="pl-PL" sz="1800" dirty="0" smtClean="0"/>
              <a:t>Sejm </a:t>
            </a:r>
            <a:r>
              <a:rPr lang="pl-PL" sz="1800" dirty="0"/>
              <a:t>ustawą. To Sejm jest gospodarzem każdej ustawy i poniekąd jest on podmiotem uprzywilejowanym w całym procesie </a:t>
            </a:r>
            <a:r>
              <a:rPr lang="pl-PL" sz="1800" dirty="0" smtClean="0"/>
              <a:t>ustawodawczym</a:t>
            </a:r>
            <a:r>
              <a:rPr lang="pl-PL" sz="1800" baseline="30000" dirty="0" smtClean="0"/>
              <a:t>1)</a:t>
            </a:r>
            <a:r>
              <a:rPr lang="pl-PL" sz="1800" dirty="0" smtClean="0"/>
              <a:t>. </a:t>
            </a:r>
          </a:p>
          <a:p>
            <a:pPr>
              <a:lnSpc>
                <a:spcPct val="130000"/>
              </a:lnSpc>
              <a:spcBef>
                <a:spcPts val="2400"/>
              </a:spcBef>
            </a:pPr>
            <a:r>
              <a:rPr lang="pl-PL" sz="1800" dirty="0" smtClean="0"/>
              <a:t>Sposób </a:t>
            </a:r>
            <a:r>
              <a:rPr lang="pl-PL" sz="1800" dirty="0"/>
              <a:t>postępowania w Sejmie z wniesionym projektem ustawy określa Konstytucja (w dość ograniczonym zakresie), Regulamin Sejmu, a także ustawy szczególne, np. ustawa z dnia 24 czerwca 1999 r. o wykonywaniu inicjatywy ustawodawczej przez </a:t>
            </a:r>
            <a:r>
              <a:rPr lang="pl-PL" sz="1800" dirty="0" smtClean="0"/>
              <a:t>obywateli.</a:t>
            </a:r>
          </a:p>
          <a:p>
            <a:pPr>
              <a:lnSpc>
                <a:spcPct val="130000"/>
              </a:lnSpc>
              <a:spcBef>
                <a:spcPts val="2400"/>
              </a:spcBef>
            </a:pPr>
            <a:r>
              <a:rPr lang="pl-PL" sz="1800" dirty="0" smtClean="0"/>
              <a:t>Aktualne </a:t>
            </a:r>
            <a:r>
              <a:rPr lang="pl-PL" sz="1800" dirty="0"/>
              <a:t>prace ustawodawcze Sejmu, z wyróżnieniem poszczególnych etapów, można śledzić na stronach </a:t>
            </a:r>
            <a:r>
              <a:rPr lang="pl-PL" sz="1800" dirty="0" smtClean="0"/>
              <a:t>Sejmu.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27</a:t>
            </a:fld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7729493" y="5317022"/>
            <a:ext cx="4200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hlinkClick r:id="rId2"/>
              </a:rPr>
              <a:t>Przebieg </a:t>
            </a:r>
            <a:r>
              <a:rPr lang="pl-PL" dirty="0">
                <a:hlinkClick r:id="rId2"/>
              </a:rPr>
              <a:t>procesu legislacyjnego w </a:t>
            </a:r>
            <a:r>
              <a:rPr lang="pl-PL" dirty="0" smtClean="0">
                <a:hlinkClick r:id="rId2"/>
              </a:rPr>
              <a:t>Sejmie</a:t>
            </a:r>
            <a:endParaRPr lang="pl-PL" dirty="0"/>
          </a:p>
          <a:p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701220" y="5917800"/>
            <a:ext cx="10428334" cy="34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defTabSz="357188">
              <a:lnSpc>
                <a:spcPct val="130000"/>
              </a:lnSpc>
              <a:spcBef>
                <a:spcPts val="2400"/>
              </a:spcBef>
            </a:pPr>
            <a:r>
              <a:rPr lang="pl-PL" sz="1400" baseline="30000" dirty="0">
                <a:solidFill>
                  <a:schemeClr val="tx1">
                    <a:tint val="75000"/>
                  </a:schemeClr>
                </a:solidFill>
              </a:rPr>
              <a:t>1)</a:t>
            </a:r>
            <a:r>
              <a:rPr lang="pl-PL" sz="1400" dirty="0" smtClean="0"/>
              <a:t>	</a:t>
            </a:r>
            <a:r>
              <a:rPr lang="pl-PL" sz="1400" dirty="0" smtClean="0">
                <a:solidFill>
                  <a:schemeClr val="tx1">
                    <a:tint val="75000"/>
                  </a:schemeClr>
                </a:solidFill>
              </a:rPr>
              <a:t>E</a:t>
            </a:r>
            <a:r>
              <a:rPr lang="pl-PL" sz="1400" dirty="0">
                <a:solidFill>
                  <a:schemeClr val="tx1">
                    <a:tint val="75000"/>
                  </a:schemeClr>
                </a:solidFill>
              </a:rPr>
              <a:t>. Tkaczyk, </a:t>
            </a:r>
            <a:r>
              <a:rPr lang="pl-PL" sz="1400" i="1" dirty="0">
                <a:solidFill>
                  <a:schemeClr val="tx1">
                    <a:tint val="75000"/>
                  </a:schemeClr>
                </a:solidFill>
              </a:rPr>
              <a:t>Znaczenie orzeczeń Trybunału Konstytucyjnego dla procesu legislacyjnego</a:t>
            </a:r>
            <a:r>
              <a:rPr lang="pl-PL" sz="1400" dirty="0">
                <a:solidFill>
                  <a:schemeClr val="tx1">
                    <a:tint val="75000"/>
                  </a:schemeClr>
                </a:solidFill>
              </a:rPr>
              <a:t>, Warszawa 2021, s. 25. 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801189" y="5917800"/>
            <a:ext cx="475488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25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28</a:t>
            </a:fld>
            <a:endParaRPr lang="pl-PL"/>
          </a:p>
        </p:txBody>
      </p:sp>
      <p:pic>
        <p:nvPicPr>
          <p:cNvPr id="5" name="Obraz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4196" t="2036" r="58930" b="51543"/>
          <a:stretch/>
        </p:blipFill>
        <p:spPr>
          <a:xfrm>
            <a:off x="1181100" y="1050424"/>
            <a:ext cx="9829800" cy="530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6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35597" y="1393738"/>
            <a:ext cx="10515600" cy="3721355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1800" dirty="0"/>
              <a:t>Projekty ustaw składa się w formie pisemnej na ręce Marszałka </a:t>
            </a:r>
            <a:r>
              <a:rPr lang="pl-PL" sz="1800" dirty="0" smtClean="0"/>
              <a:t>Sejmu</a:t>
            </a:r>
            <a:r>
              <a:rPr lang="pl-PL" sz="1800" dirty="0"/>
              <a:t>, zwyczajowo mówi się, że są one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składane „do laski marszałkowskiej”</a:t>
            </a:r>
            <a:r>
              <a:rPr lang="pl-PL" sz="1800" dirty="0"/>
              <a:t>. </a:t>
            </a:r>
          </a:p>
          <a:p>
            <a:pPr>
              <a:lnSpc>
                <a:spcPct val="130000"/>
              </a:lnSpc>
            </a:pPr>
            <a:r>
              <a:rPr lang="pl-PL" sz="1800" dirty="0"/>
              <a:t>Wnosząc projekt ustawy, wnioskodawca wskazuje swego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przedstawiciela</a:t>
            </a:r>
            <a:r>
              <a:rPr lang="pl-PL" sz="1800" dirty="0"/>
              <a:t> upoważnionego do reprezentowania go w pracach nad tym projektem. </a:t>
            </a:r>
          </a:p>
          <a:p>
            <a:pPr>
              <a:lnSpc>
                <a:spcPct val="130000"/>
              </a:lnSpc>
            </a:pPr>
            <a:endParaRPr lang="pl-PL" sz="1800" dirty="0" smtClean="0"/>
          </a:p>
          <a:p>
            <a:pPr>
              <a:lnSpc>
                <a:spcPct val="130000"/>
              </a:lnSpc>
            </a:pPr>
            <a:r>
              <a:rPr lang="pl-PL" sz="1800" dirty="0" smtClean="0"/>
              <a:t>Decyzja </a:t>
            </a:r>
            <a:r>
              <a:rPr lang="pl-PL" sz="1800" dirty="0"/>
              <a:t>o nadaniu biegu inicjatywie ustawodawczej należy do Marszałka Sejmu. </a:t>
            </a:r>
            <a:r>
              <a:rPr lang="pl-PL" sz="1800" dirty="0" smtClean="0"/>
              <a:t>To </a:t>
            </a:r>
            <a:r>
              <a:rPr lang="pl-PL" sz="1800" dirty="0"/>
              <a:t>on dokonuje wstępnej kontroli projektu ustawy, tj. oceny, czy projekt odpowiada wymogom konstytucyjnym oraz regulaminowym.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803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39634" y="3073037"/>
            <a:ext cx="11521440" cy="711927"/>
          </a:xfrm>
        </p:spPr>
        <p:txBody>
          <a:bodyPr>
            <a:noAutofit/>
          </a:bodyPr>
          <a:lstStyle/>
          <a:p>
            <a:pPr algn="ctr"/>
            <a:r>
              <a:rPr lang="pl-PL" b="1" dirty="0" smtClean="0"/>
              <a:t>Wprowadzenie</a:t>
            </a:r>
            <a:endParaRPr lang="pl-PL" b="1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="" xmlns:a16="http://schemas.microsoft.com/office/drawing/2014/main" id="{8EE13907-FA8C-4BD7-8430-31BA9F658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854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99502" y="1881740"/>
            <a:ext cx="11007224" cy="389509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Uzasadnienie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powinno</a:t>
            </a:r>
            <a:r>
              <a:rPr lang="pl-PL" sz="1800" dirty="0" smtClean="0"/>
              <a:t>:</a:t>
            </a:r>
            <a:endParaRPr lang="pl-PL" sz="1800" dirty="0"/>
          </a:p>
          <a:p>
            <a:pPr marL="342900" indent="-342900">
              <a:lnSpc>
                <a:spcPct val="130000"/>
              </a:lnSpc>
              <a:buFont typeface="+mj-lt"/>
              <a:buAutoNum type="arabicParenR"/>
            </a:pPr>
            <a:r>
              <a:rPr lang="pl-PL" sz="1800" dirty="0"/>
              <a:t>wyjaśniać potrzebę i cel wydania ustawy;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arenR"/>
            </a:pPr>
            <a:r>
              <a:rPr lang="pl-PL" sz="1800" dirty="0"/>
              <a:t>przedstawiać rzeczywisty stan w dziedzinie, która ma być unormowana;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arenR"/>
            </a:pPr>
            <a:r>
              <a:rPr lang="pl-PL" sz="1800" dirty="0"/>
              <a:t>wykazywać różnicę </a:t>
            </a:r>
            <a:r>
              <a:rPr lang="pl-PL" sz="1800" dirty="0" smtClean="0"/>
              <a:t>między </a:t>
            </a:r>
            <a:r>
              <a:rPr lang="pl-PL" sz="1800" dirty="0"/>
              <a:t>dotychczasowym a projektowanym stanem prawnym;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arenR"/>
            </a:pPr>
            <a:r>
              <a:rPr lang="pl-PL" sz="1800" dirty="0"/>
              <a:t>przedstawiać przewidywane skutki społeczne, gospodarcze, finansowe i prawne;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arenR"/>
            </a:pPr>
            <a:r>
              <a:rPr lang="pl-PL" sz="1800" dirty="0"/>
              <a:t>wskazywać źródła finansowania, jeżeli projekt ustawy pociąga za sobą obciążenie budżetu państwa lub budżetów jednostek samorządu terytorialnego;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arenR"/>
            </a:pPr>
            <a:r>
              <a:rPr lang="pl-PL" sz="1800" dirty="0"/>
              <a:t>przedstawiać założenia projektów podstawowych aktów wykonawczych;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arenR"/>
            </a:pPr>
            <a:r>
              <a:rPr lang="pl-PL" sz="1800" dirty="0"/>
              <a:t>zawierać oświadczenie o zgodności projektu ustawy z prawem Unii Europejskiej albo oświadczenie, że przedmiot projektowanej regulacji nie jest objęty prawem Unii Europejskiej.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30</a:t>
            </a:fld>
            <a:endParaRPr lang="pl-PL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0" y="1252538"/>
            <a:ext cx="11353800" cy="4374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chemeClr val="bg1"/>
                </a:solidFill>
                <a:latin typeface="+mn-lt"/>
              </a:rPr>
              <a:t>	Uzasadnienie dołączane do projektu ustawy</a:t>
            </a:r>
          </a:p>
        </p:txBody>
      </p:sp>
    </p:spTree>
    <p:extLst>
      <p:ext uri="{BB962C8B-B14F-4D97-AF65-F5344CB8AC3E}">
        <p14:creationId xmlns:p14="http://schemas.microsoft.com/office/powerpoint/2010/main" val="225060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35598" y="1582395"/>
            <a:ext cx="10515600" cy="4471162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Dodatkowo w zakresie uzasadnienia do projektu ustawy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istnieje konieczność</a:t>
            </a:r>
            <a:r>
              <a:rPr lang="pl-PL" sz="1800" dirty="0"/>
              <a:t>: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arenR"/>
            </a:pPr>
            <a:r>
              <a:rPr lang="pl-PL" sz="1800" dirty="0"/>
              <a:t>przedstawienia, jako odrębną część uzasadnienia, oceny przewidywanego wpływu projektu </a:t>
            </a:r>
            <a:r>
              <a:rPr lang="pl-PL" sz="1800" dirty="0" smtClean="0"/>
              <a:t>na </a:t>
            </a:r>
            <a:r>
              <a:rPr lang="pl-PL" sz="1800" dirty="0"/>
              <a:t>działalność </a:t>
            </a:r>
            <a:r>
              <a:rPr lang="pl-PL" sz="1800" dirty="0" err="1"/>
              <a:t>mikroprzedsiębiorców</a:t>
            </a:r>
            <a:r>
              <a:rPr lang="pl-PL" sz="1800" dirty="0"/>
              <a:t> oraz małych i średnich przedsiębiorców;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arenR"/>
            </a:pPr>
            <a:r>
              <a:rPr lang="pl-PL" sz="1800" dirty="0"/>
              <a:t>przedstawienia w nim wyników konsultacji oraz poinformowania o wariantach </a:t>
            </a:r>
            <a:r>
              <a:rPr lang="pl-PL" sz="1800" dirty="0" smtClean="0"/>
              <a:t>i </a:t>
            </a:r>
            <a:r>
              <a:rPr lang="pl-PL" sz="1800" dirty="0"/>
              <a:t>opiniach;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arenR"/>
            </a:pPr>
            <a:r>
              <a:rPr lang="pl-PL" sz="1800" dirty="0"/>
              <a:t>dołączenia – w przypadku projektów wniesionych przez Radę Ministrów: </a:t>
            </a:r>
          </a:p>
          <a:p>
            <a:pPr marL="722313" lvl="2" indent="-342900">
              <a:lnSpc>
                <a:spcPct val="130000"/>
              </a:lnSpc>
              <a:spcBef>
                <a:spcPts val="1000"/>
              </a:spcBef>
              <a:buFont typeface="+mj-lt"/>
              <a:buAutoNum type="alphaLcParenR"/>
            </a:pPr>
            <a:r>
              <a:rPr lang="pl-PL" dirty="0"/>
              <a:t>projektów podstawowych aktów wykonawczych,</a:t>
            </a:r>
          </a:p>
          <a:p>
            <a:pPr marL="722313" lvl="2" indent="-342900">
              <a:lnSpc>
                <a:spcPct val="130000"/>
              </a:lnSpc>
              <a:spcBef>
                <a:spcPts val="1000"/>
              </a:spcBef>
              <a:buFont typeface="+mj-lt"/>
              <a:buAutoNum type="alphaLcParenR"/>
            </a:pPr>
            <a:r>
              <a:rPr lang="pl-PL" dirty="0"/>
              <a:t>projektów aktów wykonawczych, których obowiązek wydania projekt ustawy przewiduje, oraz tabelę zgodności projektowanych przepisów z przepisami prawa Unii Europejskiej – w przypadku projektu ustawy wykonującej prawo Unii Europejskiej.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688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1985211"/>
            <a:ext cx="10515600" cy="410444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pl-PL" sz="1800" dirty="0"/>
              <a:t>Zgodnie z art. 118 ust. 3 Konstytucji RP wnioskodawcy, przedkładając Sejmowi projekt ustawy, przedstawiają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skutki finansowe </a:t>
            </a:r>
            <a:r>
              <a:rPr lang="pl-PL" sz="1800" dirty="0"/>
              <a:t>jej wykonania. Informacja taka jest zazwyczaj zamieszczana w uzasadnieniu do projektu ustawy. Jest to </a:t>
            </a:r>
            <a:r>
              <a:rPr lang="pl-PL" sz="1800" i="1" dirty="0"/>
              <a:t>de facto </a:t>
            </a:r>
            <a:r>
              <a:rPr lang="pl-PL" sz="1800" dirty="0"/>
              <a:t>jedyny element konieczny, który został zamieszczony w Konstytucji RP.</a:t>
            </a:r>
          </a:p>
          <a:p>
            <a:pPr>
              <a:lnSpc>
                <a:spcPct val="130000"/>
              </a:lnSpc>
            </a:pPr>
            <a:endParaRPr lang="pl-PL" sz="1800" dirty="0" smtClean="0"/>
          </a:p>
          <a:p>
            <a:pPr>
              <a:lnSpc>
                <a:spcPct val="130000"/>
              </a:lnSpc>
            </a:pPr>
            <a:r>
              <a:rPr lang="pl-PL" sz="1800" dirty="0" smtClean="0"/>
              <a:t>Powyższy </a:t>
            </a:r>
            <a:r>
              <a:rPr lang="pl-PL" sz="1800" dirty="0"/>
              <a:t>element konieczny został niejako „złagodzony” przez Trybunał Konstytucyjny, który w wyroku z dnia 19 kwietnia 2006 r. (sygn. akt K 6/06, OTK-A 2006, Nr 4, poz. 45) uznał, że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nie zawsze przedstawienie skutków finansowych wykonania ustawy jest konieczne</a:t>
            </a:r>
            <a:r>
              <a:rPr lang="pl-PL" sz="1800" dirty="0"/>
              <a:t>. Brak obciążeń budżetu państwa lub budżetów jednostek samorządu terytorialnego, a nawet ich „niewielka skala”, upoważnia do pominięcia w uzasadnieniu projektu ustawy źródeł finansowania jej wdrożenia.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32</a:t>
            </a:fld>
            <a:endParaRPr lang="pl-PL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0" y="1252538"/>
            <a:ext cx="11353800" cy="4374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chemeClr val="bg1"/>
                </a:solidFill>
                <a:latin typeface="+mn-lt"/>
              </a:rPr>
              <a:t>	Element konieczny przedkładanego Sejmowi projektu ustawy</a:t>
            </a:r>
          </a:p>
        </p:txBody>
      </p:sp>
    </p:spTree>
    <p:extLst>
      <p:ext uri="{BB962C8B-B14F-4D97-AF65-F5344CB8AC3E}">
        <p14:creationId xmlns:p14="http://schemas.microsoft.com/office/powerpoint/2010/main" val="256719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33926" y="1956704"/>
            <a:ext cx="11225463" cy="4901295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1800" dirty="0"/>
              <a:t>Marszałek Sejmu może zwrócić projekt ustawy </a:t>
            </a:r>
            <a:r>
              <a:rPr lang="pl-PL" sz="1800" dirty="0" smtClean="0"/>
              <a:t>wnioskodawcy.</a:t>
            </a:r>
          </a:p>
          <a:p>
            <a:pPr>
              <a:lnSpc>
                <a:spcPct val="130000"/>
              </a:lnSpc>
            </a:pPr>
            <a:r>
              <a:rPr lang="pl-PL" sz="1800" dirty="0" smtClean="0"/>
              <a:t>Projekty</a:t>
            </a:r>
            <a:r>
              <a:rPr lang="pl-PL" sz="1800" dirty="0"/>
              <a:t>, co do których istnieje wątpliwość, czy nie są sprzeczne z </a:t>
            </a:r>
            <a:r>
              <a:rPr lang="pl-PL" sz="1800" dirty="0" smtClean="0"/>
              <a:t>prawem lub z </a:t>
            </a:r>
            <a:r>
              <a:rPr lang="pl-PL" sz="1800" dirty="0"/>
              <a:t>zasadami techniki prawodawczej, Marszałek Sejmu, po zasięgnięciu opinii Prezydium Sejmu, może skierować </a:t>
            </a:r>
            <a:r>
              <a:rPr lang="pl-PL" sz="1800" dirty="0" smtClean="0"/>
              <a:t>do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Komisji Ustawodawczej</a:t>
            </a:r>
            <a:r>
              <a:rPr lang="pl-PL" sz="1800" dirty="0"/>
              <a:t>. </a:t>
            </a:r>
            <a:endParaRPr lang="pl-PL" sz="1800" dirty="0" smtClean="0"/>
          </a:p>
          <a:p>
            <a:pPr>
              <a:lnSpc>
                <a:spcPct val="130000"/>
              </a:lnSpc>
            </a:pPr>
            <a:r>
              <a:rPr lang="pl-PL" sz="1800" dirty="0" smtClean="0"/>
              <a:t>Komisja </a:t>
            </a:r>
            <a:r>
              <a:rPr lang="pl-PL" sz="1800" dirty="0"/>
              <a:t>może </a:t>
            </a:r>
            <a:r>
              <a:rPr lang="pl-PL" sz="1800" dirty="0" smtClean="0"/>
              <a:t>zaopiniować </a:t>
            </a:r>
            <a:r>
              <a:rPr lang="pl-PL" sz="1800" dirty="0"/>
              <a:t>projekt jako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niedopuszczalny</a:t>
            </a:r>
            <a:r>
              <a:rPr lang="pl-PL" sz="1800" dirty="0"/>
              <a:t>. </a:t>
            </a:r>
            <a:r>
              <a:rPr lang="pl-PL" sz="1800" dirty="0" smtClean="0"/>
              <a:t>Takiemu projektowi Marszałek </a:t>
            </a:r>
            <a:r>
              <a:rPr lang="pl-PL" sz="1800" dirty="0"/>
              <a:t>Sejmu może nie nadać dalszego </a:t>
            </a:r>
            <a:r>
              <a:rPr lang="pl-PL" sz="1800" dirty="0" smtClean="0"/>
              <a:t>biegu.</a:t>
            </a:r>
          </a:p>
          <a:p>
            <a:pPr>
              <a:lnSpc>
                <a:spcPct val="130000"/>
              </a:lnSpc>
            </a:pPr>
            <a:r>
              <a:rPr lang="pl-PL" sz="1800" dirty="0" smtClean="0"/>
              <a:t>Marszałek </a:t>
            </a:r>
            <a:r>
              <a:rPr lang="pl-PL" sz="1800" dirty="0"/>
              <a:t>Sejmu po otrzymaniu projektu ustawy, z wyjątkiem projektów wnoszonych przez Prezydenta oraz Radę Ministrów, przed skierowaniem projektu do pierwszego czytania zarządza sporządzenie przez ekspertów Kancelarii Sejmu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opinii w sprawie zgodności wniesionego projektu z prawem Unii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Europejskiej</a:t>
            </a:r>
            <a:r>
              <a:rPr lang="pl-PL" sz="1800" dirty="0" smtClean="0"/>
              <a:t>.</a:t>
            </a:r>
          </a:p>
          <a:p>
            <a:pPr>
              <a:lnSpc>
                <a:spcPct val="130000"/>
              </a:lnSpc>
            </a:pPr>
            <a:r>
              <a:rPr lang="pl-PL" sz="1800" dirty="0" smtClean="0"/>
              <a:t>Marszałek </a:t>
            </a:r>
            <a:r>
              <a:rPr lang="pl-PL" sz="1800" dirty="0"/>
              <a:t>Sejmu zarządza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drukowanie projektu ustawy oraz doręczenie go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posłom</a:t>
            </a:r>
            <a:r>
              <a:rPr lang="pl-PL" sz="1800" dirty="0" smtClean="0"/>
              <a:t>.</a:t>
            </a:r>
          </a:p>
          <a:p>
            <a:pPr>
              <a:lnSpc>
                <a:spcPct val="130000"/>
              </a:lnSpc>
            </a:pPr>
            <a:r>
              <a:rPr lang="pl-PL" sz="1800" dirty="0" smtClean="0"/>
              <a:t>Marszałek </a:t>
            </a:r>
            <a:r>
              <a:rPr lang="pl-PL" sz="1800" dirty="0"/>
              <a:t>Sejmu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przesyła</a:t>
            </a:r>
            <a:r>
              <a:rPr lang="pl-PL" sz="1800" dirty="0"/>
              <a:t> wniesione projekty ustaw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Prezydentowi, Marszałkowi Senatu i Prezesowi Rady Ministrów</a:t>
            </a:r>
            <a:r>
              <a:rPr lang="pl-PL" sz="1800" dirty="0"/>
              <a:t>.</a:t>
            </a:r>
          </a:p>
          <a:p>
            <a:pPr>
              <a:lnSpc>
                <a:spcPct val="130000"/>
              </a:lnSpc>
            </a:pPr>
            <a:endParaRPr lang="pl-PL" sz="1800" dirty="0"/>
          </a:p>
          <a:p>
            <a:pPr algn="just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33</a:t>
            </a:fld>
            <a:endParaRPr lang="pl-PL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1252538"/>
            <a:ext cx="11353800" cy="4374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chemeClr val="bg1"/>
                </a:solidFill>
                <a:latin typeface="+mn-lt"/>
              </a:rPr>
              <a:t>	Ostatni etap przed rozpatrywaniem projektów ustaw przez Sejm</a:t>
            </a:r>
          </a:p>
        </p:txBody>
      </p:sp>
      <p:sp>
        <p:nvSpPr>
          <p:cNvPr id="8" name="Symbol zastępczy tekstu 2"/>
          <p:cNvSpPr txBox="1">
            <a:spLocks/>
          </p:cNvSpPr>
          <p:nvPr/>
        </p:nvSpPr>
        <p:spPr>
          <a:xfrm>
            <a:off x="831849" y="4420769"/>
            <a:ext cx="10515600" cy="4874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413867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3900" y="2240280"/>
            <a:ext cx="10744199" cy="391988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1800" dirty="0"/>
              <a:t>Zgodnie z art. 119 Konstytucji RP Sejm rozpatruje projekt ustawy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w trzech czytaniach</a:t>
            </a:r>
            <a:r>
              <a:rPr lang="pl-PL" sz="1800" dirty="0"/>
              <a:t>, </a:t>
            </a:r>
            <a:r>
              <a:rPr lang="pl-PL" sz="1800" dirty="0" smtClean="0"/>
              <a:t>w </a:t>
            </a:r>
            <a:r>
              <a:rPr lang="pl-PL" sz="1800" dirty="0"/>
              <a:t>związku z czym niedopuszczalne jest pominięcie któregokolwiek </a:t>
            </a:r>
            <a:r>
              <a:rPr lang="pl-PL" sz="1800" dirty="0" smtClean="0"/>
              <a:t>z </a:t>
            </a:r>
            <a:r>
              <a:rPr lang="pl-PL" sz="1800" dirty="0"/>
              <a:t>czytań.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Szczegółowe </a:t>
            </a:r>
            <a:r>
              <a:rPr lang="pl-PL" sz="1800" dirty="0"/>
              <a:t>elementy poszczególnych czytań </a:t>
            </a:r>
            <a:r>
              <a:rPr lang="pl-PL" sz="1800" dirty="0" smtClean="0"/>
              <a:t>reguluje </a:t>
            </a:r>
            <a:r>
              <a:rPr lang="pl-PL" sz="1800" dirty="0"/>
              <a:t>Regulamin Sejmu</a:t>
            </a:r>
            <a:r>
              <a:rPr lang="pl-PL" sz="1800" dirty="0" smtClean="0"/>
              <a:t>.</a:t>
            </a:r>
          </a:p>
          <a:p>
            <a:pPr>
              <a:lnSpc>
                <a:spcPct val="130000"/>
              </a:lnSpc>
            </a:pPr>
            <a:endParaRPr lang="pl-PL" sz="1800" dirty="0"/>
          </a:p>
          <a:p>
            <a:pPr>
              <a:lnSpc>
                <a:spcPct val="130000"/>
              </a:lnSpc>
            </a:pP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„Czytanie” projektu </a:t>
            </a:r>
            <a:r>
              <a:rPr lang="pl-PL" sz="1800" dirty="0"/>
              <a:t>to określenie języka prawnego, a oznacza </a:t>
            </a:r>
            <a:r>
              <a:rPr lang="pl-PL" sz="1800" i="1" dirty="0"/>
              <a:t>de facto </a:t>
            </a:r>
            <a:r>
              <a:rPr lang="pl-PL" sz="1800" dirty="0"/>
              <a:t>debatę nad projektem, </a:t>
            </a:r>
            <a:r>
              <a:rPr lang="pl-PL" sz="1800" dirty="0" smtClean="0"/>
              <a:t>jego </a:t>
            </a:r>
            <a:r>
              <a:rPr lang="pl-PL" sz="1800" dirty="0"/>
              <a:t>rozpatrywanie, analizę itp.</a:t>
            </a:r>
          </a:p>
          <a:p>
            <a:pPr>
              <a:lnSpc>
                <a:spcPct val="130000"/>
              </a:lnSpc>
            </a:pPr>
            <a:endParaRPr lang="pl-PL" sz="1800" dirty="0" smtClean="0"/>
          </a:p>
          <a:p>
            <a:pPr>
              <a:lnSpc>
                <a:spcPct val="130000"/>
              </a:lnSpc>
            </a:pPr>
            <a:r>
              <a:rPr lang="pl-PL" sz="1800" dirty="0" smtClean="0"/>
              <a:t>Takie </a:t>
            </a:r>
            <a:r>
              <a:rPr lang="pl-PL" sz="1800" dirty="0"/>
              <a:t>wieloetapowe rozpatrywanie projektu ma zapewnić wnikliwą analizę tekstu projektu i uzasadnienia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oraz </a:t>
            </a:r>
            <a:r>
              <a:rPr lang="pl-PL" sz="1800" dirty="0"/>
              <a:t>spójność systemu prawnego.</a:t>
            </a:r>
          </a:p>
          <a:p>
            <a:pPr>
              <a:lnSpc>
                <a:spcPct val="130000"/>
              </a:lnSpc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34</a:t>
            </a:fld>
            <a:endParaRPr lang="pl-PL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0" y="1252538"/>
            <a:ext cx="11353800" cy="4374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chemeClr val="bg1"/>
                </a:solidFill>
                <a:latin typeface="+mn-lt"/>
              </a:rPr>
              <a:t>	Zasada trzech czytań projektu ustawy</a:t>
            </a:r>
          </a:p>
        </p:txBody>
      </p:sp>
    </p:spTree>
    <p:extLst>
      <p:ext uri="{BB962C8B-B14F-4D97-AF65-F5344CB8AC3E}">
        <p14:creationId xmlns:p14="http://schemas.microsoft.com/office/powerpoint/2010/main" val="192728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7629" y="1140112"/>
            <a:ext cx="11283950" cy="4975605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pl-PL" sz="1800" dirty="0"/>
              <a:t>Przepisy prawa, poza ustawą z dnia 24 czerwca 1999 r. o wykonywaniu inicjatywy ustawodawczej przez obywateli,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nie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przewidują wprost terminu</a:t>
            </a:r>
            <a:r>
              <a:rPr lang="pl-PL" sz="1800" dirty="0"/>
              <a:t>, w którym miałoby się odbyć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pierwsze czytanie </a:t>
            </a:r>
            <a:r>
              <a:rPr lang="pl-PL" sz="1800" dirty="0"/>
              <a:t>projektów ustaw.</a:t>
            </a:r>
          </a:p>
          <a:p>
            <a:pPr>
              <a:lnSpc>
                <a:spcPct val="130000"/>
              </a:lnSpc>
            </a:pP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Prawo wnoszenia poprawek </a:t>
            </a:r>
            <a:r>
              <a:rPr lang="pl-PL" sz="1800" dirty="0"/>
              <a:t>do projektu ustawy w czasie rozpatrywania go przez Sejm przysługuje: </a:t>
            </a:r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/>
              <a:t>wnioskodawcy projektu; </a:t>
            </a:r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/>
              <a:t>p</a:t>
            </a:r>
            <a:r>
              <a:rPr lang="pl-PL" sz="1800" dirty="0" smtClean="0"/>
              <a:t>osłom</a:t>
            </a:r>
            <a:r>
              <a:rPr lang="pl-PL" sz="1800" dirty="0"/>
              <a:t>;</a:t>
            </a:r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/>
              <a:t>Radzie Ministrów.</a:t>
            </a:r>
          </a:p>
          <a:p>
            <a:pPr>
              <a:lnSpc>
                <a:spcPct val="130000"/>
              </a:lnSpc>
            </a:pP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Poprawka jest to propozycja legislacyjna </a:t>
            </a:r>
            <a:r>
              <a:rPr lang="pl-PL" sz="1800" dirty="0"/>
              <a:t>polegająca na zmianie treści rozwiązań projektu lub redakcji jego przepisów. Aby doszło do modyfikacji projektu, wymagane jest przyjęcie poprawki w odpowiedniej </a:t>
            </a:r>
            <a:r>
              <a:rPr lang="pl-PL" sz="1800" dirty="0" smtClean="0"/>
              <a:t>procedurze</a:t>
            </a:r>
            <a:r>
              <a:rPr lang="pl-PL" sz="1800" baseline="30000" dirty="0" smtClean="0"/>
              <a:t>1)</a:t>
            </a:r>
            <a:r>
              <a:rPr lang="pl-PL" sz="1800" dirty="0" smtClean="0"/>
              <a:t>.</a:t>
            </a:r>
          </a:p>
          <a:p>
            <a:pPr>
              <a:lnSpc>
                <a:spcPct val="130000"/>
              </a:lnSpc>
            </a:pPr>
            <a:r>
              <a:rPr lang="pl-PL" sz="1800" dirty="0" smtClean="0"/>
              <a:t>Do </a:t>
            </a:r>
            <a:r>
              <a:rPr lang="pl-PL" sz="1800" dirty="0"/>
              <a:t>czasu rozpoczęcia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pierwszego czytania </a:t>
            </a:r>
            <a:r>
              <a:rPr lang="pl-PL" sz="1800" dirty="0" smtClean="0"/>
              <a:t>wnioskodawca </a:t>
            </a:r>
            <a:r>
              <a:rPr lang="pl-PL" sz="1800" dirty="0"/>
              <a:t>może wnieść autopoprawkę do przedłożonego projektu. Autopoprawka modyfikuje pierwotny projekt.</a:t>
            </a:r>
          </a:p>
          <a:p>
            <a:pPr>
              <a:lnSpc>
                <a:spcPct val="130000"/>
              </a:lnSpc>
            </a:pPr>
            <a:r>
              <a:rPr lang="pl-PL" sz="1800" dirty="0"/>
              <a:t>Autopoprawki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nie można wnieść </a:t>
            </a:r>
            <a:r>
              <a:rPr lang="pl-PL" sz="1800" dirty="0"/>
              <a:t>do projektu ustawy wniesionego </a:t>
            </a:r>
            <a:r>
              <a:rPr lang="pl-PL" sz="1800" dirty="0" smtClean="0"/>
              <a:t>w </a:t>
            </a:r>
            <a:r>
              <a:rPr lang="pl-PL" sz="1800" dirty="0"/>
              <a:t>ramach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obywatelskiej inicjatywy ustawodawczej</a:t>
            </a:r>
            <a:r>
              <a:rPr lang="pl-PL" sz="1800" dirty="0"/>
              <a:t>. </a:t>
            </a:r>
          </a:p>
          <a:p>
            <a:pPr algn="just">
              <a:lnSpc>
                <a:spcPct val="130000"/>
              </a:lnSpc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35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701220" y="5917800"/>
            <a:ext cx="10428334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defTabSz="357188">
              <a:lnSpc>
                <a:spcPct val="130000"/>
              </a:lnSpc>
              <a:spcBef>
                <a:spcPts val="2400"/>
              </a:spcBef>
            </a:pPr>
            <a:r>
              <a:rPr lang="pl-PL" sz="1400" baseline="30000" dirty="0">
                <a:solidFill>
                  <a:schemeClr val="tx1">
                    <a:tint val="75000"/>
                  </a:schemeClr>
                </a:solidFill>
              </a:rPr>
              <a:t>1)</a:t>
            </a:r>
            <a:r>
              <a:rPr lang="pl-PL" sz="1400" dirty="0" smtClean="0"/>
              <a:t>	</a:t>
            </a:r>
            <a:r>
              <a:rPr lang="pl-PL" sz="1400" dirty="0">
                <a:solidFill>
                  <a:schemeClr val="tx1">
                    <a:tint val="75000"/>
                  </a:schemeClr>
                </a:solidFill>
              </a:rPr>
              <a:t>M. </a:t>
            </a:r>
            <a:r>
              <a:rPr lang="pl-PL" sz="1400" dirty="0" err="1">
                <a:solidFill>
                  <a:schemeClr val="tx1">
                    <a:tint val="75000"/>
                  </a:schemeClr>
                </a:solidFill>
              </a:rPr>
              <a:t>Zubik</a:t>
            </a:r>
            <a:r>
              <a:rPr lang="pl-PL" sz="1400" dirty="0">
                <a:solidFill>
                  <a:schemeClr val="tx1">
                    <a:tint val="75000"/>
                  </a:schemeClr>
                </a:solidFill>
              </a:rPr>
              <a:t>, </a:t>
            </a:r>
            <a:r>
              <a:rPr lang="pl-PL" sz="1400" i="1" dirty="0">
                <a:solidFill>
                  <a:schemeClr val="tx1">
                    <a:tint val="75000"/>
                  </a:schemeClr>
                </a:solidFill>
              </a:rPr>
              <a:t>Prawo konstytucyjne współczesnej Polski</a:t>
            </a:r>
            <a:r>
              <a:rPr lang="pl-PL" sz="1400" dirty="0">
                <a:solidFill>
                  <a:schemeClr val="tx1">
                    <a:tint val="75000"/>
                  </a:schemeClr>
                </a:solidFill>
              </a:rPr>
              <a:t>, Warszawa 2021, s. </a:t>
            </a:r>
            <a:r>
              <a:rPr lang="pl-PL" sz="1400" dirty="0" smtClean="0">
                <a:solidFill>
                  <a:schemeClr val="tx1">
                    <a:tint val="75000"/>
                  </a:schemeClr>
                </a:solidFill>
              </a:rPr>
              <a:t>174. </a:t>
            </a:r>
            <a:endParaRPr lang="pl-PL" sz="1400" dirty="0">
              <a:solidFill>
                <a:schemeClr val="tx1">
                  <a:tint val="75000"/>
                </a:schemeClr>
              </a:solidFill>
            </a:endParaRPr>
          </a:p>
        </p:txBody>
      </p:sp>
      <p:cxnSp>
        <p:nvCxnSpPr>
          <p:cNvPr id="6" name="Łącznik prosty 5"/>
          <p:cNvCxnSpPr/>
          <p:nvPr/>
        </p:nvCxnSpPr>
        <p:spPr>
          <a:xfrm>
            <a:off x="801189" y="5917800"/>
            <a:ext cx="475488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70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3564" y="1068887"/>
            <a:ext cx="11103477" cy="4874714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Dopuszczalny zakres wnoszenia poprawek </a:t>
            </a:r>
            <a:r>
              <a:rPr lang="pl-PL" sz="1800" dirty="0"/>
              <a:t>do projektu ustawy – im dalszy etap procesu ustawodawczego, tym zakres zmian projektu powinien być mniejszy.</a:t>
            </a:r>
          </a:p>
          <a:p>
            <a:pPr>
              <a:lnSpc>
                <a:spcPct val="130000"/>
              </a:lnSpc>
            </a:pPr>
            <a:r>
              <a:rPr lang="pl-PL" sz="1800" dirty="0"/>
              <a:t>W ramach dokonywanych zmian można mówić o: 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arenR"/>
            </a:pP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szerokości poprawek </a:t>
            </a:r>
            <a:r>
              <a:rPr lang="pl-PL" sz="1800" dirty="0"/>
              <a:t>– zakresie spraw regulowanych przez projekt – postrzeganym bardziej rygorystycznie, gdyż poprawki nie powinny wykraczać poza pierwotny zakres regulacji projektu;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arenR"/>
            </a:pP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głębokości poprawek </a:t>
            </a:r>
            <a:r>
              <a:rPr lang="pl-PL" sz="1800" dirty="0"/>
              <a:t>– wariantach rozwiązań i szczegółowości regulacji danej kategorii spraw.</a:t>
            </a:r>
          </a:p>
          <a:p>
            <a:pPr>
              <a:lnSpc>
                <a:spcPct val="130000"/>
              </a:lnSpc>
            </a:pPr>
            <a:endParaRPr lang="pl-PL" sz="800" dirty="0" smtClean="0"/>
          </a:p>
          <a:p>
            <a:pPr>
              <a:lnSpc>
                <a:spcPct val="130000"/>
              </a:lnSpc>
            </a:pP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Wnioskodawca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może wycofać projekt ustawy</a:t>
            </a:r>
            <a:r>
              <a:rPr lang="pl-PL" sz="1800" dirty="0"/>
              <a:t> w toku postępowania ustawodawczego </a:t>
            </a:r>
            <a:r>
              <a:rPr lang="pl-PL" sz="1800" dirty="0" smtClean="0"/>
              <a:t>w </a:t>
            </a:r>
            <a:r>
              <a:rPr lang="pl-PL" sz="1800" dirty="0"/>
              <a:t>Sejmie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do czasu zakończenia drugiego czytania projektu</a:t>
            </a:r>
            <a:r>
              <a:rPr lang="pl-PL" sz="1800" dirty="0"/>
              <a:t>, gdyż stopień zaawansowania prac nad projektem jest już bardzo duży. N</a:t>
            </a:r>
            <a:r>
              <a:rPr lang="pl-PL" sz="1800" dirty="0" smtClean="0"/>
              <a:t>a </a:t>
            </a:r>
            <a:r>
              <a:rPr lang="pl-PL" sz="1800" dirty="0"/>
              <a:t>skutek przyjętych dotychczas poprawek pierwotny projekt ustawy mógł ulec takiej zmianie, że doszło do zniekształcenia intencji wnioskodawcy, więc może on nie być zainteresowany dalszym </a:t>
            </a:r>
            <a:r>
              <a:rPr lang="pl-PL" sz="1800" dirty="0" smtClean="0"/>
              <a:t>procedowaniem</a:t>
            </a:r>
            <a:r>
              <a:rPr lang="pl-PL" sz="1800" baseline="30000" dirty="0" smtClean="0"/>
              <a:t>1)</a:t>
            </a:r>
            <a:r>
              <a:rPr lang="pl-PL" sz="1800" dirty="0" smtClean="0"/>
              <a:t>.</a:t>
            </a: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36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701220" y="5917800"/>
            <a:ext cx="10428334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defTabSz="357188">
              <a:lnSpc>
                <a:spcPct val="130000"/>
              </a:lnSpc>
              <a:spcBef>
                <a:spcPts val="2400"/>
              </a:spcBef>
            </a:pPr>
            <a:r>
              <a:rPr lang="pl-PL" sz="1400" baseline="30000" dirty="0">
                <a:solidFill>
                  <a:schemeClr val="tx1">
                    <a:tint val="75000"/>
                  </a:schemeClr>
                </a:solidFill>
              </a:rPr>
              <a:t>1)</a:t>
            </a:r>
            <a:r>
              <a:rPr lang="pl-PL" sz="1400" dirty="0" smtClean="0"/>
              <a:t>	</a:t>
            </a:r>
            <a:r>
              <a:rPr lang="pl-PL" sz="1400" dirty="0">
                <a:solidFill>
                  <a:schemeClr val="tx1">
                    <a:tint val="75000"/>
                  </a:schemeClr>
                </a:solidFill>
              </a:rPr>
              <a:t>P. Winczorek, </a:t>
            </a:r>
            <a:r>
              <a:rPr lang="pl-PL" sz="1400" i="1" dirty="0">
                <a:solidFill>
                  <a:schemeClr val="tx1">
                    <a:tint val="75000"/>
                  </a:schemeClr>
                </a:solidFill>
              </a:rPr>
              <a:t>Komentarz do Konstytucji Rzeczypospolitej Polskiej z dnia 2 kwietnia 1997 r</a:t>
            </a:r>
            <a:r>
              <a:rPr lang="pl-PL" sz="1400" i="1" dirty="0" smtClean="0">
                <a:solidFill>
                  <a:schemeClr val="tx1">
                    <a:tint val="75000"/>
                  </a:schemeClr>
                </a:solidFill>
              </a:rPr>
              <a:t>.</a:t>
            </a:r>
            <a:r>
              <a:rPr lang="pl-PL" sz="1400" dirty="0" smtClean="0">
                <a:solidFill>
                  <a:schemeClr val="tx1">
                    <a:tint val="75000"/>
                  </a:schemeClr>
                </a:solidFill>
              </a:rPr>
              <a:t>, </a:t>
            </a:r>
            <a:r>
              <a:rPr lang="pl-PL" sz="1400" dirty="0">
                <a:solidFill>
                  <a:schemeClr val="tx1">
                    <a:tint val="75000"/>
                  </a:schemeClr>
                </a:solidFill>
              </a:rPr>
              <a:t>Warszawa 2000, s. </a:t>
            </a:r>
            <a:r>
              <a:rPr lang="pl-PL" sz="1400" dirty="0" smtClean="0">
                <a:solidFill>
                  <a:schemeClr val="tx1">
                    <a:tint val="75000"/>
                  </a:schemeClr>
                </a:solidFill>
              </a:rPr>
              <a:t>152.</a:t>
            </a:r>
            <a:endParaRPr lang="pl-PL" sz="1400" dirty="0">
              <a:solidFill>
                <a:schemeClr val="tx1">
                  <a:tint val="75000"/>
                </a:schemeClr>
              </a:solidFill>
            </a:endParaRPr>
          </a:p>
        </p:txBody>
      </p:sp>
      <p:cxnSp>
        <p:nvCxnSpPr>
          <p:cNvPr id="6" name="Łącznik prosty 5"/>
          <p:cNvCxnSpPr/>
          <p:nvPr/>
        </p:nvCxnSpPr>
        <p:spPr>
          <a:xfrm>
            <a:off x="801189" y="5917800"/>
            <a:ext cx="475488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64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35596" y="1353313"/>
            <a:ext cx="10618203" cy="450773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1800" dirty="0" smtClean="0"/>
              <a:t>Przy rozpatrywaniu projektów </a:t>
            </a:r>
            <a:r>
              <a:rPr lang="pl-PL" sz="1800" dirty="0"/>
              <a:t>ustaw, których przyjęcie może powodować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zmiany w funkcjonowaniu samorządu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terytorialnego</a:t>
            </a:r>
            <a:r>
              <a:rPr lang="pl-PL" sz="1800" dirty="0" smtClean="0"/>
              <a:t>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obligatoryjne</a:t>
            </a:r>
            <a:r>
              <a:rPr lang="pl-PL" sz="1800" dirty="0"/>
              <a:t> jest zasięganie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opinii organizacji samorządowych </a:t>
            </a:r>
            <a:r>
              <a:rPr lang="pl-PL" sz="1800" dirty="0"/>
              <a:t>tworzących stronę samorządową Komisji Wspólnej Rządu i Samorządu Terytorialnego.</a:t>
            </a:r>
          </a:p>
          <a:p>
            <a:pPr>
              <a:lnSpc>
                <a:spcPct val="130000"/>
              </a:lnSpc>
            </a:pPr>
            <a:r>
              <a:rPr lang="pl-PL" sz="1800" dirty="0"/>
              <a:t>Organizacje samorządowe mają prawo, w terminie 14 dni od otrzymania projektu ustawy, do przedstawienia opinii.</a:t>
            </a:r>
          </a:p>
          <a:p>
            <a:pPr>
              <a:lnSpc>
                <a:spcPct val="130000"/>
              </a:lnSpc>
            </a:pPr>
            <a:r>
              <a:rPr lang="pl-PL" sz="1800" dirty="0"/>
              <a:t>Opinie dostarcza się odpowiednio członkom komisji sejmowych albo wszystkim </a:t>
            </a:r>
            <a:r>
              <a:rPr lang="pl-PL" sz="1800" dirty="0" smtClean="0"/>
              <a:t>posłom.</a:t>
            </a:r>
          </a:p>
          <a:p>
            <a:pPr>
              <a:lnSpc>
                <a:spcPct val="130000"/>
              </a:lnSpc>
            </a:pPr>
            <a:r>
              <a:rPr lang="pl-PL" sz="1800" dirty="0" smtClean="0"/>
              <a:t>Przedstawiciele </a:t>
            </a:r>
            <a:r>
              <a:rPr lang="pl-PL" sz="1800" dirty="0"/>
              <a:t>samorządów mają prawo do zaprezentowania opinii na posiedzeniu komisji sejmowych.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460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09863" y="2002535"/>
            <a:ext cx="11333747" cy="4602802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pl-PL" sz="1800" dirty="0"/>
              <a:t>Pierwsze czytanie przeprowadza się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na posiedzeniu Sejmu lub komisji</a:t>
            </a:r>
            <a:r>
              <a:rPr lang="pl-PL" sz="1800" dirty="0"/>
              <a:t>.</a:t>
            </a:r>
          </a:p>
          <a:p>
            <a:pPr>
              <a:lnSpc>
                <a:spcPct val="130000"/>
              </a:lnSpc>
            </a:pPr>
            <a:r>
              <a:rPr lang="pl-PL" sz="1800" dirty="0"/>
              <a:t>Pierwsze czytanie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na posiedzeniu Sejmu </a:t>
            </a:r>
            <a:r>
              <a:rPr lang="pl-PL" sz="1800" dirty="0"/>
              <a:t>przeprowadza się w odniesieniu do projektów ustaw: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/>
              <a:t>o zmianie Konstytucji;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/>
              <a:t>budżetowych; 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/>
              <a:t>podatkowych;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/>
              <a:t>dotyczących wyboru Prezydenta, Sejmu i Senatu oraz organów samorządu terytorialnego;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/>
              <a:t>regulujących ustrój i właściwość władz publicznych;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/>
              <a:t>kodeksów;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/>
              <a:t>innych niż wymienione w pkt 1–6, skierowanych przez Marszałka Sejmu, jeżeli przemawiają za tym ważne względy.</a:t>
            </a:r>
          </a:p>
          <a:p>
            <a:pPr algn="just">
              <a:lnSpc>
                <a:spcPct val="130000"/>
              </a:lnSpc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38</a:t>
            </a:fld>
            <a:endParaRPr lang="pl-PL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0" y="1252538"/>
            <a:ext cx="11353800" cy="4374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chemeClr val="bg1"/>
                </a:solidFill>
                <a:latin typeface="+mn-lt"/>
              </a:rPr>
              <a:t>	Pierwsze czytanie projektu ustawy</a:t>
            </a:r>
          </a:p>
        </p:txBody>
      </p:sp>
    </p:spTree>
    <p:extLst>
      <p:ext uri="{BB962C8B-B14F-4D97-AF65-F5344CB8AC3E}">
        <p14:creationId xmlns:p14="http://schemas.microsoft.com/office/powerpoint/2010/main" val="395695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09863" y="1275348"/>
            <a:ext cx="10744200" cy="383807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pl-PL" sz="1800" dirty="0"/>
              <a:t>Pierwsze czytanie może się odbyć nie wcześniej niż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siódmego</a:t>
            </a:r>
            <a:r>
              <a:rPr lang="pl-PL" sz="1800" dirty="0"/>
              <a:t> dnia od doręczenia posłom druku projektu,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chyba </a:t>
            </a:r>
            <a:r>
              <a:rPr lang="pl-PL" sz="1800" dirty="0"/>
              <a:t>że Sejm lub komisja postanowią inaczej.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pl-PL" sz="1800" dirty="0"/>
              <a:t>O posiedzeniu komisji, na którym odbywać się ma pierwsze czytanie, zawiadamia się wszystkich posłów. 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pl-PL" sz="1800" dirty="0"/>
              <a:t>Każdy poseł może wziąć udział w tym posiedzeniu albo pisemnie zgłosić uwagi lub propozycje poprawek</a:t>
            </a:r>
            <a:r>
              <a:rPr lang="pl-PL" sz="1800" dirty="0" smtClean="0"/>
              <a:t>.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Pierwsze czytanie projektu ustawy obejmuje</a:t>
            </a:r>
            <a:r>
              <a:rPr lang="pl-PL" sz="1800" dirty="0"/>
              <a:t>: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arenR"/>
            </a:pPr>
            <a:r>
              <a:rPr lang="pl-PL" sz="1800" dirty="0"/>
              <a:t>uzasadnienie projektu przez wnioskodawcę;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arenR"/>
            </a:pPr>
            <a:r>
              <a:rPr lang="pl-PL" sz="1800" dirty="0"/>
              <a:t>debatę w sprawie ogólnych zasad projektu;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arenR"/>
            </a:pPr>
            <a:r>
              <a:rPr lang="pl-PL" sz="1800" dirty="0"/>
              <a:t>pytania posłów i odpowiedzi wnioskodawcy</a:t>
            </a:r>
            <a:r>
              <a:rPr lang="pl-PL" sz="1800" dirty="0" smtClean="0"/>
              <a:t>.</a:t>
            </a: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39</a:t>
            </a:fld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709863" y="5113421"/>
            <a:ext cx="10840453" cy="144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pl-PL" dirty="0">
                <a:solidFill>
                  <a:schemeClr val="tx1">
                    <a:tint val="75000"/>
                  </a:schemeClr>
                </a:solidFill>
              </a:rPr>
              <a:t>Jeżeli pierwsze czytanie projektu jest przeprowadzane na posiedzeniu Sejmu, Prezydium Sejmu może określić </a:t>
            </a:r>
            <a:r>
              <a:rPr lang="pl-PL" dirty="0" smtClean="0">
                <a:solidFill>
                  <a:schemeClr val="tx1">
                    <a:tint val="75000"/>
                  </a:schemeClr>
                </a:solidFill>
              </a:rPr>
              <a:t/>
            </a:r>
            <a:br>
              <a:rPr lang="pl-PL" dirty="0" smtClean="0">
                <a:solidFill>
                  <a:schemeClr val="tx1">
                    <a:tint val="75000"/>
                  </a:schemeClr>
                </a:solidFill>
              </a:rPr>
            </a:b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limit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pytań</a:t>
            </a:r>
            <a:r>
              <a:rPr lang="pl-PL" dirty="0">
                <a:solidFill>
                  <a:schemeClr val="tx1">
                    <a:tint val="75000"/>
                  </a:schemeClr>
                </a:solidFill>
              </a:rPr>
              <a:t> przysługujących posłom wchodzącym w skład poszczególnych klubów i kół oraz posłom niezrzeszonym, biorąc pod uwagę liczebność klubu lub koła.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836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5731" y="1800678"/>
            <a:ext cx="11250385" cy="4555672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Najogólniej</a:t>
            </a:r>
            <a:r>
              <a:rPr lang="pl-PL" sz="1800" dirty="0" smtClean="0"/>
              <a:t> </a:t>
            </a:r>
            <a:r>
              <a:rPr lang="pl-PL" sz="1800" dirty="0"/>
              <a:t>– ciąg czynności zmierzających do zmiany systemu prawnego, a przez to </a:t>
            </a:r>
            <a:r>
              <a:rPr lang="pl-PL" sz="1800" dirty="0" smtClean="0"/>
              <a:t>zmiany stosunków </a:t>
            </a:r>
            <a:r>
              <a:rPr lang="pl-PL" sz="1800" dirty="0"/>
              <a:t>społecznych, poprzez wprowadzenie do tego systemu nowego aktu prawnego </a:t>
            </a:r>
            <a:r>
              <a:rPr lang="pl-PL" sz="1800" dirty="0" smtClean="0"/>
              <a:t>w </a:t>
            </a:r>
            <a:r>
              <a:rPr lang="pl-PL" sz="1800" dirty="0"/>
              <a:t>postaci ustawy.</a:t>
            </a:r>
          </a:p>
          <a:p>
            <a:pPr>
              <a:lnSpc>
                <a:spcPct val="130000"/>
              </a:lnSpc>
              <a:spcBef>
                <a:spcPts val="2400"/>
              </a:spcBef>
            </a:pP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Najważniejsze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regulacje prawne </a:t>
            </a:r>
            <a:r>
              <a:rPr lang="pl-PL" sz="1800" dirty="0"/>
              <a:t>dotyczące procesu ustawodawczego zostały zawarte w:</a:t>
            </a:r>
          </a:p>
          <a:p>
            <a:pPr marL="342900" indent="-342900">
              <a:lnSpc>
                <a:spcPct val="120000"/>
              </a:lnSpc>
              <a:spcBef>
                <a:spcPts val="800"/>
              </a:spcBef>
              <a:buFont typeface="+mj-lt"/>
              <a:buAutoNum type="arabicParenR"/>
            </a:pPr>
            <a:r>
              <a:rPr lang="pl-PL" sz="1800" dirty="0"/>
              <a:t>Konstytucji Rzeczypospolitej Polskiej z dnia 2 kwietnia 1997 r. </a:t>
            </a:r>
            <a:r>
              <a:rPr lang="pl-PL" sz="1800" dirty="0" smtClean="0"/>
              <a:t>(</a:t>
            </a:r>
            <a:r>
              <a:rPr lang="pl-PL" sz="1800" dirty="0"/>
              <a:t>Dz. U. poz. 483, z </a:t>
            </a:r>
            <a:r>
              <a:rPr lang="pl-PL" sz="1800" dirty="0" err="1"/>
              <a:t>późn</a:t>
            </a:r>
            <a:r>
              <a:rPr lang="pl-PL" sz="1800" dirty="0"/>
              <a:t>. zm.), </a:t>
            </a:r>
            <a:r>
              <a:rPr lang="pl-PL" sz="1800" dirty="0" smtClean="0"/>
              <a:t>zwanej </a:t>
            </a:r>
            <a:r>
              <a:rPr lang="pl-PL" sz="1800" dirty="0"/>
              <a:t>dalej „Konstytucją RP”;</a:t>
            </a:r>
          </a:p>
          <a:p>
            <a:pPr marL="342900" indent="-342900">
              <a:lnSpc>
                <a:spcPct val="120000"/>
              </a:lnSpc>
              <a:spcBef>
                <a:spcPts val="800"/>
              </a:spcBef>
              <a:buFont typeface="+mj-lt"/>
              <a:buAutoNum type="arabicParenR"/>
            </a:pPr>
            <a:r>
              <a:rPr lang="pl-PL" sz="1800" dirty="0"/>
              <a:t>uchwale Sejmu Rzeczypospolitej Polskiej z dnia 30 lipca 1992 r. – Regulamin </a:t>
            </a:r>
            <a:r>
              <a:rPr lang="pl-PL" sz="1800" dirty="0" smtClean="0"/>
              <a:t>Sejmu Rzeczypospolitej </a:t>
            </a:r>
            <a:br>
              <a:rPr lang="pl-PL" sz="1800" dirty="0" smtClean="0"/>
            </a:br>
            <a:r>
              <a:rPr lang="pl-PL" sz="1800" dirty="0" smtClean="0"/>
              <a:t>(</a:t>
            </a:r>
            <a:r>
              <a:rPr lang="pl-PL" sz="1800" dirty="0"/>
              <a:t>M.P. z 2021 r. poz. 483, z </a:t>
            </a:r>
            <a:r>
              <a:rPr lang="pl-PL" sz="1800" dirty="0" err="1"/>
              <a:t>późn</a:t>
            </a:r>
            <a:r>
              <a:rPr lang="pl-PL" sz="1800" dirty="0"/>
              <a:t>. zm.), zwanej dalej „Regulaminem Sejmu”;</a:t>
            </a:r>
          </a:p>
          <a:p>
            <a:pPr marL="342900" indent="-342900">
              <a:lnSpc>
                <a:spcPct val="120000"/>
              </a:lnSpc>
              <a:spcBef>
                <a:spcPts val="800"/>
              </a:spcBef>
              <a:buFont typeface="+mj-lt"/>
              <a:buAutoNum type="arabicParenR"/>
            </a:pPr>
            <a:r>
              <a:rPr lang="pl-PL" sz="1800" dirty="0"/>
              <a:t>uchwale Senatu Rzeczypospolitej Polskiej z dnia 23 listopada 1990 r. – Regulamin Senatu Rzeczypospolitej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(</a:t>
            </a:r>
            <a:r>
              <a:rPr lang="pl-PL" sz="1800" dirty="0"/>
              <a:t>M.P. z 2018 r. poz. 846, z </a:t>
            </a:r>
            <a:r>
              <a:rPr lang="pl-PL" sz="1800" dirty="0" err="1"/>
              <a:t>późn</a:t>
            </a:r>
            <a:r>
              <a:rPr lang="pl-PL" sz="1800" dirty="0"/>
              <a:t>. zm.), zwanej dalej „Regulaminem Senatu”;</a:t>
            </a:r>
          </a:p>
          <a:p>
            <a:pPr marL="342900" indent="-342900">
              <a:lnSpc>
                <a:spcPct val="120000"/>
              </a:lnSpc>
              <a:spcBef>
                <a:spcPts val="800"/>
              </a:spcBef>
              <a:buFont typeface="+mj-lt"/>
              <a:buAutoNum type="arabicParenR"/>
            </a:pPr>
            <a:r>
              <a:rPr lang="pl-PL" sz="1800" dirty="0"/>
              <a:t>ustawie z dnia 24 czerwca 1999 r. o wykonywaniu inicjatywy ustawodawczej przez obywateli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(</a:t>
            </a:r>
            <a:r>
              <a:rPr lang="pl-PL" sz="1800" dirty="0"/>
              <a:t>Dz. U. z 2018 r. poz. 2120).</a:t>
            </a:r>
          </a:p>
          <a:p>
            <a:pPr>
              <a:lnSpc>
                <a:spcPct val="130000"/>
              </a:lnSpc>
            </a:pPr>
            <a:endParaRPr lang="pl-PL" sz="2000" dirty="0"/>
          </a:p>
          <a:p>
            <a:pPr>
              <a:lnSpc>
                <a:spcPct val="130000"/>
              </a:lnSpc>
            </a:pP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4</a:t>
            </a:fld>
            <a:endParaRPr lang="pl-PL" dirty="0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0" y="1252538"/>
            <a:ext cx="11353800" cy="437469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+mn-lt"/>
              </a:rPr>
              <a:t>	Czym jest proces ustawodawczy</a:t>
            </a:r>
            <a:r>
              <a:rPr lang="pl-PL" sz="2400" b="1" dirty="0" smtClean="0">
                <a:solidFill>
                  <a:schemeClr val="bg1"/>
                </a:solidFill>
                <a:latin typeface="+mn-lt"/>
              </a:rPr>
              <a:t>?</a:t>
            </a:r>
            <a:endParaRPr lang="pl-PL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088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57988" y="1112911"/>
            <a:ext cx="11032958" cy="5745089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Pierwsze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czytanie na posiedzeniu Sejmu kończy się skierowaniem projektu do właściwych komisji</a:t>
            </a:r>
            <a:r>
              <a:rPr lang="pl-PL" sz="1800" dirty="0"/>
              <a:t>, chyba że Sejm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w </a:t>
            </a:r>
            <a:r>
              <a:rPr lang="pl-PL" sz="1800" dirty="0"/>
              <a:t>związku ze zgłoszonym wnioskiem odrzuci projekt w całości.</a:t>
            </a:r>
          </a:p>
          <a:p>
            <a:pPr>
              <a:lnSpc>
                <a:spcPct val="130000"/>
              </a:lnSpc>
            </a:pPr>
            <a:r>
              <a:rPr lang="pl-PL" sz="1800" dirty="0" smtClean="0"/>
              <a:t>Sejm</a:t>
            </a:r>
            <a:r>
              <a:rPr lang="pl-PL" sz="1800" dirty="0"/>
              <a:t>, kierując projekt do komisji, może wyznaczyć im również termin przedstawienia sprawozdania.</a:t>
            </a:r>
          </a:p>
          <a:p>
            <a:pPr>
              <a:lnSpc>
                <a:spcPct val="140000"/>
              </a:lnSpc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40</a:t>
            </a:fld>
            <a:endParaRPr lang="pl-PL"/>
          </a:p>
        </p:txBody>
      </p:sp>
      <p:sp>
        <p:nvSpPr>
          <p:cNvPr id="5" name="Symbol zastępczy tekstu 2"/>
          <p:cNvSpPr txBox="1">
            <a:spLocks/>
          </p:cNvSpPr>
          <p:nvPr/>
        </p:nvSpPr>
        <p:spPr>
          <a:xfrm>
            <a:off x="734760" y="2460689"/>
            <a:ext cx="11079413" cy="3981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Obrady komisji nad projektem ustawy</a:t>
            </a:r>
            <a:r>
              <a:rPr lang="pl-PL" sz="1800" dirty="0" smtClean="0"/>
              <a:t>:</a:t>
            </a:r>
          </a:p>
          <a:p>
            <a:pPr marL="342900" indent="-342900">
              <a:lnSpc>
                <a:spcPct val="14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 smtClean="0"/>
              <a:t>komisje, do których skierowany został do rozpatrzenia projekt, obradują nad nim wspólnie; </a:t>
            </a:r>
          </a:p>
          <a:p>
            <a:pPr marL="342900" indent="-342900">
              <a:lnSpc>
                <a:spcPct val="14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 smtClean="0"/>
              <a:t>komisje mogą zwrócić się do innych komisji sejmowych o wyrażenie opinii o projekcie lub jego części;</a:t>
            </a:r>
          </a:p>
          <a:p>
            <a:pPr marL="342900" indent="-342900">
              <a:lnSpc>
                <a:spcPct val="14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 smtClean="0"/>
              <a:t>komisje, na wniosek prezydiów, ustalają tok prac nad projektem;</a:t>
            </a:r>
          </a:p>
          <a:p>
            <a:pPr marL="342900" indent="-342900">
              <a:lnSpc>
                <a:spcPct val="14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 smtClean="0"/>
              <a:t>w przypadku skierowanych do komisji projektów połączonych tematycznie i rozpatrywanych w tym samym postępowaniu komisja może podjąć uchwałę o ich wspólnym rozpatrzeniu – komisja sporządza wspólne sprawozdanie o tych projektach;</a:t>
            </a:r>
          </a:p>
          <a:p>
            <a:pPr marL="342900" indent="-342900">
              <a:lnSpc>
                <a:spcPct val="14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 smtClean="0"/>
              <a:t>do szczegółowego rozpatrzenia projektu komisje mogą powołać podkomisję, w skład której wchodzi </a:t>
            </a:r>
            <a:br>
              <a:rPr lang="pl-PL" sz="1800" dirty="0" smtClean="0"/>
            </a:br>
            <a:r>
              <a:rPr lang="pl-PL" sz="1800" dirty="0" smtClean="0"/>
              <a:t>co najmniej 5 posłów; podkomisja przedstawia komisjom sprawozdanie o rozpatrzonym projekcie.</a:t>
            </a:r>
          </a:p>
          <a:p>
            <a:pPr marL="457200" indent="-457200" algn="just">
              <a:buFont typeface="+mj-lt"/>
              <a:buAutoNum type="arabicParenR"/>
            </a:pP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659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41</a:t>
            </a:fld>
            <a:endParaRPr lang="pl-PL"/>
          </a:p>
        </p:txBody>
      </p:sp>
      <p:sp>
        <p:nvSpPr>
          <p:cNvPr id="5" name="Symbol zastępczy tekstu 2"/>
          <p:cNvSpPr>
            <a:spLocks noGrp="1"/>
          </p:cNvSpPr>
          <p:nvPr>
            <p:ph type="body" idx="1"/>
          </p:nvPr>
        </p:nvSpPr>
        <p:spPr>
          <a:xfrm>
            <a:off x="709863" y="1121825"/>
            <a:ext cx="11482137" cy="589258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pl-PL" sz="2600" b="1" dirty="0">
                <a:solidFill>
                  <a:schemeClr val="accent1">
                    <a:lumMod val="75000"/>
                  </a:schemeClr>
                </a:solidFill>
              </a:rPr>
              <a:t>Prace nad projektami ustaw w komisjach i podkomisjach</a:t>
            </a:r>
            <a:r>
              <a:rPr lang="pl-PL" sz="2600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333375" indent="-333375">
              <a:lnSpc>
                <a:spcPct val="15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2600" dirty="0"/>
              <a:t>przy rozpatrywaniu projektów ustaw </a:t>
            </a:r>
            <a:r>
              <a:rPr lang="pl-PL" sz="2600" dirty="0" smtClean="0"/>
              <a:t>są brane pod </a:t>
            </a:r>
            <a:r>
              <a:rPr lang="pl-PL" sz="2600" dirty="0"/>
              <a:t>uwagę opinie przedstawione przez inne komisje sejmowe i posłów; </a:t>
            </a:r>
          </a:p>
          <a:p>
            <a:pPr marL="333375" indent="-333375">
              <a:lnSpc>
                <a:spcPct val="15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2600" dirty="0"/>
              <a:t>komisje i podkomisja mogą wysłuchiwać opinii zaproszonych ekspertów;</a:t>
            </a:r>
          </a:p>
          <a:p>
            <a:pPr marL="333375" indent="-333375">
              <a:lnSpc>
                <a:spcPct val="15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2600" dirty="0"/>
              <a:t>w posiedzeniach komisji i podkomisji jest obowiązany uczestniczyć upoważniony przedstawiciel wnioskodawcy;</a:t>
            </a:r>
          </a:p>
          <a:p>
            <a:pPr marL="333375" indent="-333375">
              <a:lnSpc>
                <a:spcPct val="15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2600" dirty="0"/>
              <a:t>poprawki po ich ustnym zgłoszeniu na posiedzeniu komisji lub podkomisji przedstawia się na piśmie przewodniczącemu komisji lub podkomisji; </a:t>
            </a:r>
            <a:r>
              <a:rPr lang="pl-PL" sz="2600" dirty="0" smtClean="0"/>
              <a:t>powinny </a:t>
            </a:r>
            <a:r>
              <a:rPr lang="pl-PL" sz="2600" dirty="0"/>
              <a:t>zawierać wynikające z nich konsekwencje dla tekstu projektu;</a:t>
            </a:r>
          </a:p>
          <a:p>
            <a:pPr marL="333375" indent="-333375">
              <a:lnSpc>
                <a:spcPct val="15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2600" dirty="0"/>
              <a:t>komisje mogą przekazać sprawę redakcyjnego opracowania przyjętych poprawek prezydiom lub powołanemu w tym celu zespołowi poselskiemu, które przedstawiają wyniki swych </a:t>
            </a:r>
            <a:r>
              <a:rPr lang="pl-PL" sz="2600" dirty="0" smtClean="0"/>
              <a:t>prac do zatwierdzenia komisji;</a:t>
            </a:r>
            <a:endParaRPr lang="pl-PL" sz="2600" dirty="0"/>
          </a:p>
          <a:p>
            <a:pPr marL="333375" indent="-333375">
              <a:lnSpc>
                <a:spcPct val="15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2600" dirty="0"/>
              <a:t>w przypadku gdy istnieje wątpliwość, czy projekt ustawy nie jest sprzeczny z prawem Unii Europejskiej, komisje mogą wystąpić do ministra właściwego do spraw członkostwa Rzeczypospolitej Polskiej w Unii Europejskiej o opinię w tym zakresie; termin przedstawienia opinii określają komisje;</a:t>
            </a:r>
          </a:p>
          <a:p>
            <a:pPr marL="333375" indent="-333375">
              <a:lnSpc>
                <a:spcPct val="15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2600" dirty="0"/>
              <a:t>Marszałek Sejmu, na wniosek komisji, może zwrócić się do wnioskodawcy o przepracowanie projektu z rozważeniem zmian postulowanych przez komisje oraz przedstawienie skutków, zwłaszcza finansowych, tych zmian; wniesiony projekt Marszałek Sejmu kieruje wprost do komisji.</a:t>
            </a:r>
          </a:p>
          <a:p>
            <a:pPr marL="457200" indent="-457200" algn="just">
              <a:buFont typeface="+mj-lt"/>
              <a:buAutoNum type="arabicParenR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7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1225297"/>
            <a:ext cx="11043318" cy="4864354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Sprawozdanie komisji o projekcie ustawy</a:t>
            </a:r>
          </a:p>
          <a:p>
            <a:pPr>
              <a:lnSpc>
                <a:spcPct val="130000"/>
              </a:lnSpc>
            </a:pPr>
            <a:r>
              <a:rPr lang="pl-PL" sz="1800" dirty="0"/>
              <a:t>Komisje, do których skierowany został projekt ustawy, przedstawiają Sejmowi wspólne sprawozdanie o tym projekcie. Sprawozdanie określa stanowisko komisji w odniesieniu do projektu.</a:t>
            </a:r>
          </a:p>
          <a:p>
            <a:pPr>
              <a:lnSpc>
                <a:spcPct val="130000"/>
              </a:lnSpc>
            </a:pP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W sprawozdaniu komisje przedstawiają wniosek o</a:t>
            </a:r>
            <a:r>
              <a:rPr lang="pl-PL" sz="1800" dirty="0"/>
              <a:t>: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arenR"/>
            </a:pPr>
            <a:r>
              <a:rPr lang="pl-PL" sz="1800" dirty="0" smtClean="0"/>
              <a:t>przyjęcie </a:t>
            </a:r>
            <a:r>
              <a:rPr lang="pl-PL" sz="1800" dirty="0"/>
              <a:t>projektu bez poprawek;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arenR"/>
            </a:pPr>
            <a:r>
              <a:rPr lang="pl-PL" sz="1800" dirty="0" smtClean="0"/>
              <a:t>przyjęcie </a:t>
            </a:r>
            <a:r>
              <a:rPr lang="pl-PL" sz="1800" dirty="0"/>
              <a:t>projektu z określonymi poprawkami w formie tekstu jednolitego projektu;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arenR"/>
            </a:pPr>
            <a:r>
              <a:rPr lang="pl-PL" sz="1800" dirty="0" smtClean="0"/>
              <a:t>odrzucenie </a:t>
            </a:r>
            <a:r>
              <a:rPr lang="pl-PL" sz="1800" dirty="0"/>
              <a:t>projektu.</a:t>
            </a:r>
          </a:p>
          <a:p>
            <a:pPr>
              <a:lnSpc>
                <a:spcPct val="130000"/>
              </a:lnSpc>
            </a:pPr>
            <a:r>
              <a:rPr lang="pl-PL" sz="1800" dirty="0"/>
              <a:t>Wnioski i propozycje poprawek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odrzucone przez komisje</a:t>
            </a:r>
            <a:r>
              <a:rPr lang="pl-PL" sz="1800" dirty="0"/>
              <a:t>, po ich zgłoszeniu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w formie pisemnej, na żądanie wnioskodawcy</a:t>
            </a:r>
            <a:r>
              <a:rPr lang="pl-PL" sz="1800" dirty="0"/>
              <a:t>, zamieszcza się w sprawozdaniu jako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wnioski mniejszości</a:t>
            </a:r>
            <a:r>
              <a:rPr lang="pl-PL" sz="1800" dirty="0"/>
              <a:t>. Wniosek mniejszości dotyczący konkretnego przepisu lub jego części powinien zawierać wynikające z tego wniosku konsekwencje dla tekstu projektu. </a:t>
            </a:r>
            <a:r>
              <a:rPr lang="pl-PL" sz="1800" dirty="0" smtClean="0"/>
              <a:t>Wnioski </a:t>
            </a:r>
            <a:r>
              <a:rPr lang="pl-PL" sz="1800" dirty="0"/>
              <a:t>mniejszości są traktowane w głosowaniu jak inne poprawki. </a:t>
            </a:r>
          </a:p>
          <a:p>
            <a:pPr algn="just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498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57989" y="1307592"/>
            <a:ext cx="10744200" cy="478205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2400"/>
              </a:spcBef>
            </a:pPr>
            <a:r>
              <a:rPr lang="pl-PL" sz="1800" dirty="0" smtClean="0"/>
              <a:t>Jeżeli </a:t>
            </a:r>
            <a:r>
              <a:rPr lang="pl-PL" sz="1800" dirty="0"/>
              <a:t>komisje przedstawiają w sprawozdaniu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wniosek o odrzucenie projektu</a:t>
            </a:r>
            <a:r>
              <a:rPr lang="pl-PL" sz="1800" dirty="0"/>
              <a:t>, </a:t>
            </a:r>
            <a:r>
              <a:rPr lang="pl-PL" sz="1800" dirty="0" smtClean="0"/>
              <a:t>w </a:t>
            </a:r>
            <a:r>
              <a:rPr lang="pl-PL" sz="1800" dirty="0"/>
              <a:t>sprawozdaniu nie zamieszcza się wniosków mniejszości i wniosków Komisji Ustawodawczej, o których mowa w art. 83 ust. 2 Regulaminu Sejmu.</a:t>
            </a:r>
          </a:p>
          <a:p>
            <a:pPr>
              <a:lnSpc>
                <a:spcPct val="130000"/>
              </a:lnSpc>
              <a:spcBef>
                <a:spcPts val="2400"/>
              </a:spcBef>
            </a:pPr>
            <a:r>
              <a:rPr lang="pl-PL" sz="1800" dirty="0"/>
              <a:t>Marszałek Sejmu zarządza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drukowanie sprawozdań komisji oraz doręczenie ich posłom</a:t>
            </a:r>
            <a:r>
              <a:rPr lang="pl-PL" sz="1800" dirty="0"/>
              <a:t>.</a:t>
            </a:r>
          </a:p>
          <a:p>
            <a:pPr>
              <a:lnSpc>
                <a:spcPct val="130000"/>
              </a:lnSpc>
              <a:spcBef>
                <a:spcPts val="2400"/>
              </a:spcBef>
            </a:pPr>
            <a:r>
              <a:rPr lang="pl-PL" sz="1800" dirty="0"/>
              <a:t>Na posiedzeniu Sejmu sprawozdanie komisji przedstawia wybrany z ich składu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poseł sprawozdawca</a:t>
            </a:r>
            <a:r>
              <a:rPr lang="pl-PL" sz="1800" dirty="0"/>
              <a:t>, </a:t>
            </a:r>
            <a:r>
              <a:rPr lang="pl-PL" sz="1800" dirty="0" smtClean="0"/>
              <a:t>który </a:t>
            </a:r>
            <a:br>
              <a:rPr lang="pl-PL" sz="1800" dirty="0" smtClean="0"/>
            </a:br>
            <a:r>
              <a:rPr lang="pl-PL" sz="1800" dirty="0" smtClean="0"/>
              <a:t>w </a:t>
            </a:r>
            <a:r>
              <a:rPr lang="pl-PL" sz="1800" dirty="0"/>
              <a:t>szczególności informuje o proponowanych przez komisję </a:t>
            </a:r>
            <a:r>
              <a:rPr lang="pl-PL" sz="1800" dirty="0" smtClean="0"/>
              <a:t>i </a:t>
            </a:r>
            <a:r>
              <a:rPr lang="pl-PL" sz="1800" dirty="0"/>
              <a:t>przez poszczególnych posłów zmianach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w </a:t>
            </a:r>
            <a:r>
              <a:rPr lang="pl-PL" sz="1800" dirty="0"/>
              <a:t>przedłożonym projekcie oraz </a:t>
            </a:r>
            <a:r>
              <a:rPr lang="pl-PL" sz="1800" dirty="0" smtClean="0"/>
              <a:t>o </a:t>
            </a:r>
            <a:r>
              <a:rPr lang="pl-PL" sz="1800" dirty="0"/>
              <a:t>nieprzyjętych przez komisję opiniach innych komisji i posłów oraz motywach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ich </a:t>
            </a:r>
            <a:r>
              <a:rPr lang="pl-PL" sz="1800" dirty="0"/>
              <a:t>odrzucenia. Sprawozdawca informuje także o wnioskach mniejszości.</a:t>
            </a:r>
          </a:p>
          <a:p>
            <a:pPr>
              <a:lnSpc>
                <a:spcPct val="130000"/>
              </a:lnSpc>
              <a:spcBef>
                <a:spcPts val="2400"/>
              </a:spcBef>
            </a:pPr>
            <a:r>
              <a:rPr lang="pl-PL" sz="1800" dirty="0"/>
              <a:t>Poseł sprawozdawca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nie może w swoim sprawozdaniu przedstawiać innych wniosków niż zamieszczone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w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sprawozdaniu komisji</a:t>
            </a:r>
            <a:r>
              <a:rPr lang="pl-PL" sz="1800" dirty="0"/>
              <a:t>.</a:t>
            </a:r>
          </a:p>
          <a:p>
            <a:pPr algn="just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856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3566" y="1276309"/>
            <a:ext cx="10515600" cy="3959099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  <a:spcBef>
                <a:spcPts val="1800"/>
              </a:spcBef>
            </a:pP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Wysłuchanie publiczne</a:t>
            </a: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 smtClean="0"/>
              <a:t>Po zakończeniu pierwszego czytania projektu, a przed rozpoczęciem jego szczegółowego rozpatrywania komisja, </a:t>
            </a:r>
            <a:r>
              <a:rPr lang="pl-PL" sz="1800" dirty="0"/>
              <a:t>do której projekt został skierowany do </a:t>
            </a:r>
            <a:r>
              <a:rPr lang="pl-PL" sz="1800" dirty="0" smtClean="0"/>
              <a:t>rozpatrzenia, może podjąć uchwałę w sprawie przeprowadzenia wysłuchania publicznego.</a:t>
            </a: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 smtClean="0"/>
              <a:t>Uchwała taka nie może zostać podjęta w skróconym postępowaniu z projektami (art. 51 Regulaminu Sejmu), gdyż w </a:t>
            </a:r>
            <a:r>
              <a:rPr lang="pl-PL" sz="1800" dirty="0"/>
              <a:t>takim przypadku przystąpienie do drugiego czytania </a:t>
            </a:r>
            <a:r>
              <a:rPr lang="pl-PL" sz="1800" dirty="0" smtClean="0"/>
              <a:t>następuje niezwłocznie </a:t>
            </a:r>
            <a:r>
              <a:rPr lang="pl-PL" sz="1800" dirty="0"/>
              <a:t>po zakończeniu pierwszego bez odsyłania projektu do </a:t>
            </a:r>
            <a:r>
              <a:rPr lang="pl-PL" sz="1800" dirty="0" smtClean="0"/>
              <a:t>komisji.</a:t>
            </a: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748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78304" y="1920240"/>
            <a:ext cx="10348829" cy="3940811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Drugie czytanie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odbywa się na posiedzeniu plenarnym i obejmuje</a:t>
            </a:r>
            <a:r>
              <a:rPr lang="pl-PL" sz="1800" dirty="0" smtClean="0"/>
              <a:t>: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 smtClean="0"/>
              <a:t>przedstawienie </a:t>
            </a:r>
            <a:r>
              <a:rPr lang="pl-PL" sz="1800" dirty="0"/>
              <a:t>Sejmowi sprawozdania komisji o projekcie ustawy oraz </a:t>
            </a:r>
            <a:r>
              <a:rPr lang="pl-PL" sz="1800" dirty="0" smtClean="0"/>
              <a:t>sprawozdania </a:t>
            </a:r>
            <a:r>
              <a:rPr lang="pl-PL" sz="1800" dirty="0"/>
              <a:t>poprawionego</a:t>
            </a:r>
            <a:r>
              <a:rPr lang="pl-PL" sz="1800" dirty="0" smtClean="0"/>
              <a:t>, </a:t>
            </a:r>
            <a:br>
              <a:rPr lang="pl-PL" sz="1800" dirty="0" smtClean="0"/>
            </a:br>
            <a:r>
              <a:rPr lang="pl-PL" sz="1800" dirty="0" smtClean="0"/>
              <a:t>jeżeli takie zostało sporządzone;</a:t>
            </a:r>
            <a:endParaRPr lang="pl-PL" sz="1800" dirty="0"/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 smtClean="0"/>
              <a:t>przeprowadzenie </a:t>
            </a:r>
            <a:r>
              <a:rPr lang="pl-PL" sz="1800" dirty="0"/>
              <a:t>debaty oraz zgłaszanie poprawek i </a:t>
            </a:r>
            <a:r>
              <a:rPr lang="pl-PL" sz="1800" dirty="0" smtClean="0"/>
              <a:t>wniosków. </a:t>
            </a: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Poprawki</a:t>
            </a:r>
            <a:r>
              <a:rPr lang="pl-PL" sz="1800" dirty="0" smtClean="0"/>
              <a:t> </a:t>
            </a:r>
            <a:r>
              <a:rPr lang="pl-PL" sz="1800" dirty="0"/>
              <a:t>po ustnym zgłoszeniu przedstawia się na piśmie Marszałkowi Sejmu. Poprawki powinny zawierać wynikające z nich konsekwencje dla tekstu projektu ustawy.</a:t>
            </a: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 smtClean="0"/>
              <a:t>Drugie </a:t>
            </a:r>
            <a:r>
              <a:rPr lang="pl-PL" sz="1800" dirty="0"/>
              <a:t>czytanie może się odbyć nie wcześniej niż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siódmego</a:t>
            </a:r>
            <a:r>
              <a:rPr lang="pl-PL" sz="1800" dirty="0"/>
              <a:t> dnia od doręczenia posłom sprawozdania komisji, chyba że Sejm postanowi inaczej.</a:t>
            </a:r>
          </a:p>
          <a:p>
            <a:pPr algn="just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45</a:t>
            </a:fld>
            <a:endParaRPr lang="pl-PL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0" y="1252538"/>
            <a:ext cx="11353800" cy="4374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chemeClr val="bg1"/>
                </a:solidFill>
                <a:latin typeface="+mn-lt"/>
              </a:rPr>
              <a:t>	</a:t>
            </a:r>
            <a:r>
              <a:rPr lang="pl-PL" sz="2400" b="1" dirty="0" smtClean="0">
                <a:solidFill>
                  <a:schemeClr val="bg1"/>
                </a:solidFill>
                <a:latin typeface="+mn-lt"/>
              </a:rPr>
              <a:t>Drugie </a:t>
            </a:r>
            <a:r>
              <a:rPr lang="pl-PL" sz="2400" b="1" dirty="0">
                <a:solidFill>
                  <a:schemeClr val="bg1"/>
                </a:solidFill>
                <a:latin typeface="+mn-lt"/>
              </a:rPr>
              <a:t>czytanie projektu ustawy</a:t>
            </a:r>
          </a:p>
        </p:txBody>
      </p:sp>
    </p:spTree>
    <p:extLst>
      <p:ext uri="{BB962C8B-B14F-4D97-AF65-F5344CB8AC3E}">
        <p14:creationId xmlns:p14="http://schemas.microsoft.com/office/powerpoint/2010/main" val="238093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49" y="1243585"/>
            <a:ext cx="10910971" cy="4846066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Prawo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wnoszenia poprawek do projektów ustaw w czasie drugiego czytania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przysługuje</a:t>
            </a:r>
            <a:r>
              <a:rPr lang="pl-PL" sz="1800" dirty="0" smtClean="0"/>
              <a:t>: </a:t>
            </a:r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/>
              <a:t>w</a:t>
            </a:r>
            <a:r>
              <a:rPr lang="pl-PL" sz="1800" dirty="0" smtClean="0"/>
              <a:t>nioskodawcy; </a:t>
            </a:r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 smtClean="0"/>
              <a:t>Komisji </a:t>
            </a:r>
            <a:r>
              <a:rPr lang="pl-PL" sz="1800" dirty="0"/>
              <a:t>do Spraw </a:t>
            </a:r>
            <a:r>
              <a:rPr lang="pl-PL" sz="1800" dirty="0" smtClean="0"/>
              <a:t>Petycji; </a:t>
            </a:r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 smtClean="0"/>
              <a:t>grupie </a:t>
            </a:r>
            <a:r>
              <a:rPr lang="pl-PL" sz="1800" dirty="0"/>
              <a:t>co najmniej 15 </a:t>
            </a:r>
            <a:r>
              <a:rPr lang="pl-PL" sz="1800" dirty="0" smtClean="0"/>
              <a:t>posłów; </a:t>
            </a:r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 smtClean="0"/>
              <a:t>przewodniczącemu </a:t>
            </a:r>
            <a:r>
              <a:rPr lang="pl-PL" sz="1800" dirty="0"/>
              <a:t>klubu lub koła lub upoważnionemu przez niego wiceprzewodniczącemu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– w </a:t>
            </a:r>
            <a:r>
              <a:rPr lang="pl-PL" sz="1800" dirty="0"/>
              <a:t>imieniu klubu lub </a:t>
            </a:r>
            <a:r>
              <a:rPr lang="pl-PL" sz="1800" dirty="0" smtClean="0"/>
              <a:t>koła;</a:t>
            </a:r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 smtClean="0"/>
              <a:t>Radzie </a:t>
            </a:r>
            <a:r>
              <a:rPr lang="pl-PL" sz="1800" dirty="0"/>
              <a:t>Ministrów.</a:t>
            </a:r>
          </a:p>
          <a:p>
            <a:pPr>
              <a:lnSpc>
                <a:spcPct val="130000"/>
              </a:lnSpc>
              <a:spcBef>
                <a:spcPts val="1800"/>
              </a:spcBef>
            </a:pPr>
            <a:endParaRPr lang="pl-PL" sz="1800" dirty="0" smtClean="0"/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 smtClean="0"/>
              <a:t>Wskazane podmioty mogą również w czasie drugiego czytania zgłosić </a:t>
            </a:r>
            <a:r>
              <a:rPr lang="pl-PL" sz="1800" b="1" dirty="0" smtClean="0">
                <a:solidFill>
                  <a:srgbClr val="2F5597"/>
                </a:solidFill>
              </a:rPr>
              <a:t>wniosek o odrzucenie projektu ustawy</a:t>
            </a:r>
            <a:r>
              <a:rPr lang="pl-PL" sz="1800" dirty="0" smtClean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563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1344169"/>
            <a:ext cx="11007224" cy="4745482"/>
          </a:xfrm>
        </p:spPr>
        <p:txBody>
          <a:bodyPr>
            <a:noAutofit/>
          </a:bodyPr>
          <a:lstStyle/>
          <a:p>
            <a:pPr algn="just"/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Wniosek komisji o odrzucenie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projektu i skierowanie projektu ponownie do komisji</a:t>
            </a:r>
          </a:p>
          <a:p>
            <a:pPr>
              <a:lnSpc>
                <a:spcPct val="130000"/>
              </a:lnSpc>
              <a:spcBef>
                <a:spcPts val="2400"/>
              </a:spcBef>
            </a:pPr>
            <a:r>
              <a:rPr lang="pl-PL" sz="1800" dirty="0"/>
              <a:t>Jeżeli w sprawozdaniu komisji przedstawiony został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wniosek o odrzucenie projektu</a:t>
            </a:r>
            <a:r>
              <a:rPr lang="pl-PL" sz="1800" dirty="0"/>
              <a:t>, na posiedzeniu Sejmu przedstawiane jest sprawozdanie komisji, a następnie przeprowadza się debatę bez prawa zgłaszania poprawek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i </a:t>
            </a:r>
            <a:r>
              <a:rPr lang="pl-PL" sz="1800" dirty="0"/>
              <a:t>wniosków.</a:t>
            </a: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/>
              <a:t>Jeżeli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Sejm odrzuci </a:t>
            </a:r>
            <a:r>
              <a:rPr lang="pl-PL" sz="1800" dirty="0"/>
              <a:t>przedstawiony w sprawozdaniu komisji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wniosek o odrzucenie projektu</a:t>
            </a:r>
            <a:r>
              <a:rPr lang="pl-PL" sz="1800" dirty="0"/>
              <a:t>, </a:t>
            </a:r>
            <a:r>
              <a:rPr lang="pl-PL" sz="1800" dirty="0" smtClean="0"/>
              <a:t>projekt </a:t>
            </a:r>
            <a:r>
              <a:rPr lang="pl-PL" sz="1800" dirty="0"/>
              <a:t>kieruje się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do </a:t>
            </a:r>
            <a:r>
              <a:rPr lang="pl-PL" sz="1800" dirty="0"/>
              <a:t>komisji, które rozpatrywały projekt,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w celu ponownego rozpatrzenia</a:t>
            </a:r>
            <a:r>
              <a:rPr lang="pl-PL" sz="1800" dirty="0"/>
              <a:t>.</a:t>
            </a: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 smtClean="0"/>
              <a:t>Projekt </a:t>
            </a:r>
            <a:r>
              <a:rPr lang="pl-PL" sz="1800" dirty="0"/>
              <a:t>kieruje się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ponownie do komisji</a:t>
            </a:r>
            <a:r>
              <a:rPr lang="pl-PL" sz="1800" dirty="0"/>
              <a:t>, które go rozpatrywały, w razie zgłoszenia </a:t>
            </a:r>
            <a:r>
              <a:rPr lang="pl-PL" sz="1800" dirty="0" smtClean="0"/>
              <a:t>w </a:t>
            </a:r>
            <a:r>
              <a:rPr lang="pl-PL" sz="1800" dirty="0"/>
              <a:t>drugim czytaniu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nowych poprawek i wniosków</a:t>
            </a:r>
            <a:r>
              <a:rPr lang="pl-PL" sz="1800" dirty="0"/>
              <a:t>, o ile Sejm nie postanowi inaczej, </a:t>
            </a:r>
            <a:r>
              <a:rPr lang="pl-PL" sz="1800" dirty="0" smtClean="0"/>
              <a:t>lub </a:t>
            </a:r>
            <a:r>
              <a:rPr lang="pl-PL" sz="1800" dirty="0"/>
              <a:t>w celu sporządzenia poprawionego sprawozdania.</a:t>
            </a: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/>
              <a:t>W przypadku gdy istnieje wątpliwość, czy zgłoszone poprawki lub wnioski nie są sprzeczne z prawem Unii Europejskiej, komisje mogą wystąpić do ministra właściwego do spraw członkostwa Rzeczypospolitej Polskiej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w </a:t>
            </a:r>
            <a:r>
              <a:rPr lang="pl-PL" sz="1800" dirty="0"/>
              <a:t>Unii Europejskiej o opinię w tym zakresie.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097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914400"/>
            <a:ext cx="11189369" cy="6593305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Komisje</a:t>
            </a:r>
            <a:r>
              <a:rPr lang="pl-PL" sz="1800" dirty="0"/>
              <a:t>: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/>
              <a:t>po rozpatrzeniu z udziałem wnioskodawców zgłoszonych poprawek i wniosków przedkładają Sejmowi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dodatkowe sprawozdanie</a:t>
            </a:r>
            <a:r>
              <a:rPr lang="pl-PL" sz="1800" dirty="0"/>
              <a:t>, w którym przedstawiają wniosek o ich przyjęcie lub </a:t>
            </a:r>
            <a:r>
              <a:rPr lang="pl-PL" sz="1800" dirty="0" smtClean="0"/>
              <a:t>odrzucenie, </a:t>
            </a:r>
            <a:r>
              <a:rPr lang="pl-PL" sz="1800" dirty="0"/>
              <a:t>albo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/>
              <a:t>kierując się przeprowadzoną dotychczas debatą, zgłoszonymi poprawkami i </a:t>
            </a:r>
            <a:r>
              <a:rPr lang="pl-PL" sz="1800" dirty="0" smtClean="0"/>
              <a:t>wnioskami, </a:t>
            </a:r>
            <a:r>
              <a:rPr lang="pl-PL" sz="1800" dirty="0"/>
              <a:t>przedkładają Sejmowi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poprawione sprawozdanie </a:t>
            </a:r>
            <a:r>
              <a:rPr lang="pl-PL" sz="1800" dirty="0" smtClean="0"/>
              <a:t>w </a:t>
            </a:r>
            <a:r>
              <a:rPr lang="pl-PL" sz="1800" dirty="0"/>
              <a:t>formie tekstu jednolitego projektu. </a:t>
            </a:r>
          </a:p>
          <a:p>
            <a:pPr>
              <a:lnSpc>
                <a:spcPct val="130000"/>
              </a:lnSpc>
            </a:pPr>
            <a:r>
              <a:rPr lang="pl-PL" sz="1800" dirty="0"/>
              <a:t>Poprawione sprawozdanie sporządza się w wyniku ponownego skierowania (pierwotnego) sprawozdania przez Prezydium Sejmu do komisji, które rozpatrywały projekt. Poprawione sprawozdanie może być również sporządzone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na </a:t>
            </a:r>
            <a:r>
              <a:rPr lang="pl-PL" sz="1800" dirty="0"/>
              <a:t>zaakceptowany przez Prezydium Sejmu wniosek komisji, do których projekt został skierowany pierwotnie.</a:t>
            </a:r>
          </a:p>
          <a:p>
            <a:pPr>
              <a:lnSpc>
                <a:spcPct val="130000"/>
              </a:lnSpc>
            </a:pPr>
            <a:r>
              <a:rPr lang="pl-PL" sz="1800" dirty="0"/>
              <a:t>Komisja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podczas rozpatrywania zgłoszonych poprawek może nie rozpatrywać poprawki zgłoszonej przez wnioskodawcę w razie nieobecności wnioskodawcy lub jeżeli poprawka nie spełnia wymagań</a:t>
            </a:r>
            <a:r>
              <a:rPr lang="pl-PL" sz="1800" dirty="0"/>
              <a:t>, o których mowa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w </a:t>
            </a:r>
            <a:r>
              <a:rPr lang="pl-PL" sz="1800" dirty="0"/>
              <a:t>art. 44 ust. 2 </a:t>
            </a:r>
            <a:r>
              <a:rPr lang="pl-PL" sz="1800" dirty="0" smtClean="0"/>
              <a:t>Regulaminu </a:t>
            </a:r>
            <a:r>
              <a:rPr lang="pl-PL" sz="1800" dirty="0"/>
              <a:t>S</a:t>
            </a:r>
            <a:r>
              <a:rPr lang="pl-PL" sz="1800" dirty="0" smtClean="0"/>
              <a:t>ejmu</a:t>
            </a:r>
            <a:r>
              <a:rPr lang="pl-PL" sz="1800" dirty="0"/>
              <a:t>.</a:t>
            </a:r>
          </a:p>
          <a:p>
            <a:pPr>
              <a:lnSpc>
                <a:spcPct val="130000"/>
              </a:lnSpc>
            </a:pPr>
            <a:r>
              <a:rPr lang="pl-PL" sz="1800" dirty="0"/>
              <a:t>Marszałek Sejmu zarządza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drukowanie dodatkowego sprawozdania komisji</a:t>
            </a:r>
            <a:r>
              <a:rPr lang="pl-PL" sz="1800" dirty="0"/>
              <a:t>.</a:t>
            </a:r>
          </a:p>
          <a:p>
            <a:pPr>
              <a:lnSpc>
                <a:spcPct val="130000"/>
              </a:lnSpc>
            </a:pPr>
            <a:r>
              <a:rPr lang="pl-PL" sz="1800" dirty="0"/>
              <a:t>Rozpatrzenie przez Sejm dodatkowego sprawozdania oraz poprawionego sprawozdania odbywa się po doręczeniu ich posłom.</a:t>
            </a:r>
          </a:p>
          <a:p>
            <a:pPr algn="just">
              <a:lnSpc>
                <a:spcPct val="130000"/>
              </a:lnSpc>
            </a:pPr>
            <a:endParaRPr lang="pl-PL" sz="1800" dirty="0"/>
          </a:p>
          <a:p>
            <a:pPr algn="just">
              <a:lnSpc>
                <a:spcPct val="130000"/>
              </a:lnSpc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060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09863" y="1811474"/>
            <a:ext cx="11093116" cy="556388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pl-PL" sz="1800" dirty="0" smtClean="0"/>
              <a:t>Może </a:t>
            </a:r>
            <a:r>
              <a:rPr lang="pl-PL" sz="1800" dirty="0"/>
              <a:t>się odbyć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niezwłocznie</a:t>
            </a:r>
            <a:r>
              <a:rPr lang="pl-PL" sz="1800" dirty="0"/>
              <a:t>, jeżeli w drugim czytaniu projekt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nie został skierowany ponownie do komisji</a:t>
            </a:r>
            <a:r>
              <a:rPr lang="pl-PL" sz="1800" dirty="0"/>
              <a:t>.</a:t>
            </a:r>
          </a:p>
          <a:p>
            <a:pPr>
              <a:lnSpc>
                <a:spcPct val="130000"/>
              </a:lnSpc>
            </a:pP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Odbywa się ono na posiedzeniu plenarnym i obejmuje</a:t>
            </a:r>
            <a:r>
              <a:rPr lang="pl-PL" sz="1800" dirty="0"/>
              <a:t>: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/>
              <a:t>przedstawienie dodatkowego sprawozdania komisji lub – jeżeli projekt nie został ponownie skierowany do komisji – przedstawienie przez posła sprawozdawcę poprawek i wniosków zgłoszonych podczas drugiego czytania;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/>
              <a:t>głosowanie.</a:t>
            </a:r>
          </a:p>
          <a:p>
            <a:pPr>
              <a:lnSpc>
                <a:spcPct val="130000"/>
              </a:lnSpc>
            </a:pP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Porządek głosowania</a:t>
            </a:r>
            <a:r>
              <a:rPr lang="pl-PL" sz="1800" dirty="0"/>
              <a:t>: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/>
              <a:t>głosowanie wniosku o odrzucenie projektu w całości, jeżeli wniosek taki został postawiony;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/>
              <a:t>głosowanie poprawek do poszczególnych artykułów, przy czym w pierwszej kolejności głosuje się poprawki, których przyjęcie lub odrzucenie rozstrzyga o innych poprawkach;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/>
              <a:t>głosowanie projektu w całości w brzmieniu zaproponowanym przez komisje, ze zmianami wynikającymi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z </a:t>
            </a:r>
            <a:r>
              <a:rPr lang="pl-PL" sz="1800" dirty="0"/>
              <a:t>przegłosowanych poprawek.</a:t>
            </a:r>
          </a:p>
          <a:p>
            <a:pPr algn="just">
              <a:lnSpc>
                <a:spcPct val="130000"/>
              </a:lnSpc>
            </a:pPr>
            <a:endParaRPr lang="pl-PL" sz="1800" dirty="0"/>
          </a:p>
          <a:p>
            <a:pPr algn="just">
              <a:lnSpc>
                <a:spcPct val="130000"/>
              </a:lnSpc>
            </a:pPr>
            <a:endParaRPr lang="pl-PL" sz="1800" dirty="0"/>
          </a:p>
          <a:p>
            <a:pPr algn="just">
              <a:lnSpc>
                <a:spcPct val="130000"/>
              </a:lnSpc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49</a:t>
            </a:fld>
            <a:endParaRPr lang="pl-PL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0" y="1252538"/>
            <a:ext cx="11353800" cy="4374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chemeClr val="bg1"/>
                </a:solidFill>
                <a:latin typeface="+mn-lt"/>
              </a:rPr>
              <a:t>	</a:t>
            </a:r>
            <a:r>
              <a:rPr lang="pl-PL" sz="2400" b="1" dirty="0" smtClean="0">
                <a:solidFill>
                  <a:schemeClr val="bg1"/>
                </a:solidFill>
                <a:latin typeface="+mn-lt"/>
              </a:rPr>
              <a:t>Trzecie </a:t>
            </a:r>
            <a:r>
              <a:rPr lang="pl-PL" sz="2400" b="1" dirty="0">
                <a:solidFill>
                  <a:schemeClr val="bg1"/>
                </a:solidFill>
                <a:latin typeface="+mn-lt"/>
              </a:rPr>
              <a:t>czytanie projektu ustawy</a:t>
            </a:r>
          </a:p>
        </p:txBody>
      </p:sp>
    </p:spTree>
    <p:extLst>
      <p:ext uri="{BB962C8B-B14F-4D97-AF65-F5344CB8AC3E}">
        <p14:creationId xmlns:p14="http://schemas.microsoft.com/office/powerpoint/2010/main" val="347489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5</a:t>
            </a:fld>
            <a:endParaRPr lang="pl-PL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0" y="1252538"/>
            <a:ext cx="11353800" cy="437469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+mn-lt"/>
              </a:rPr>
              <a:t>	</a:t>
            </a:r>
            <a:r>
              <a:rPr lang="pl-PL" sz="2400" b="1" dirty="0" smtClean="0">
                <a:solidFill>
                  <a:schemeClr val="bg1"/>
                </a:solidFill>
                <a:latin typeface="+mn-lt"/>
              </a:rPr>
              <a:t>Proces Legislacyjny</a:t>
            </a:r>
            <a:endParaRPr lang="pl-PL" sz="2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3" y="1690007"/>
            <a:ext cx="12112657" cy="912114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1" b="1404"/>
          <a:stretch/>
        </p:blipFill>
        <p:spPr>
          <a:xfrm>
            <a:off x="341841" y="2527159"/>
            <a:ext cx="10670118" cy="4310369"/>
          </a:xfrm>
          <a:prstGeom prst="rect">
            <a:avLst/>
          </a:prstGeom>
        </p:spPr>
      </p:pic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861111" y="6066478"/>
            <a:ext cx="4685731" cy="771050"/>
          </a:xfrm>
        </p:spPr>
        <p:txBody>
          <a:bodyPr vert="horz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400" i="1" dirty="0" smtClean="0"/>
              <a:t>Źródło: </a:t>
            </a:r>
            <a:r>
              <a:rPr lang="pl-PL" sz="1400" i="1" dirty="0" smtClean="0">
                <a:hlinkClick r:id="rId4"/>
              </a:rPr>
              <a:t>https</a:t>
            </a:r>
            <a:r>
              <a:rPr lang="pl-PL" sz="1400" i="1" dirty="0">
                <a:hlinkClick r:id="rId4"/>
              </a:rPr>
              <a:t>://senat.edu.pl/senat/proces-legislacyjny</a:t>
            </a:r>
            <a:r>
              <a:rPr lang="pl-PL" sz="1400" i="1" dirty="0" smtClean="0">
                <a:hlinkClick r:id="rId4"/>
              </a:rPr>
              <a:t>/</a:t>
            </a:r>
            <a:r>
              <a:rPr lang="pl-PL" sz="1400" i="1" dirty="0" smtClean="0"/>
              <a:t> </a:t>
            </a:r>
            <a:br>
              <a:rPr lang="pl-PL" sz="1400" i="1" dirty="0" smtClean="0"/>
            </a:br>
            <a:r>
              <a:rPr lang="pl-PL" sz="1400" i="1" dirty="0" smtClean="0"/>
              <a:t>dostęp</a:t>
            </a:r>
            <a:r>
              <a:rPr lang="pl-PL" sz="1400" i="1" dirty="0"/>
              <a:t>: 22.08.2022 r.</a:t>
            </a:r>
          </a:p>
        </p:txBody>
      </p:sp>
    </p:spTree>
    <p:extLst>
      <p:ext uri="{BB962C8B-B14F-4D97-AF65-F5344CB8AC3E}">
        <p14:creationId xmlns:p14="http://schemas.microsoft.com/office/powerpoint/2010/main" val="325867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70890" y="1275805"/>
            <a:ext cx="10515600" cy="4169411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1800" dirty="0"/>
              <a:t>Marszałek Sejmu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ustala porządek głosowania </a:t>
            </a:r>
            <a:r>
              <a:rPr lang="pl-PL" sz="1800" dirty="0"/>
              <a:t>projektów uchwał i poprawek do nich.</a:t>
            </a:r>
          </a:p>
          <a:p>
            <a:pPr>
              <a:lnSpc>
                <a:spcPct val="130000"/>
              </a:lnSpc>
            </a:pPr>
            <a:r>
              <a:rPr lang="pl-PL" sz="1800" dirty="0"/>
              <a:t>Marszałek Sejmu może z własnej inicjatywy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odmówić poddania pod głosowanie poprawki</a:t>
            </a:r>
            <a:r>
              <a:rPr lang="pl-PL" sz="1800" dirty="0"/>
              <a:t>, która uprzednio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nie </a:t>
            </a:r>
            <a:r>
              <a:rPr lang="pl-PL" sz="1800" dirty="0"/>
              <a:t>była przedłożona komisji w formie pisemnej. Uprawnienie Marszałka Sejmu jest uznaniowe, a skorzystanie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z </a:t>
            </a:r>
            <a:r>
              <a:rPr lang="pl-PL" sz="1800" dirty="0"/>
              <a:t>niego będzie podyktowane praktyką parlamentarną i okolicznościami faktycznymi rozpatrywania danego projektu ustawy. Marszałek Sejmu powinien mieć na uwadze, aby nie doprowadzać do obstrukcji parlamentarnej oraz aby zadbać o jakość przyjmowanych rozwiązań </a:t>
            </a:r>
            <a:r>
              <a:rPr lang="pl-PL" sz="1800" dirty="0" smtClean="0"/>
              <a:t>prawnych</a:t>
            </a:r>
            <a:r>
              <a:rPr lang="pl-PL" sz="1800" baseline="30000" dirty="0" smtClean="0"/>
              <a:t>1)</a:t>
            </a:r>
            <a:r>
              <a:rPr lang="pl-PL" sz="1800" dirty="0" smtClean="0"/>
              <a:t>. </a:t>
            </a:r>
            <a:endParaRPr lang="pl-PL" sz="1800" dirty="0"/>
          </a:p>
          <a:p>
            <a:pPr algn="just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50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701219" y="5917800"/>
            <a:ext cx="10885191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defTabSz="357188">
              <a:lnSpc>
                <a:spcPct val="130000"/>
              </a:lnSpc>
              <a:spcBef>
                <a:spcPts val="2400"/>
              </a:spcBef>
            </a:pPr>
            <a:r>
              <a:rPr lang="pl-PL" sz="1400" baseline="30000" dirty="0">
                <a:solidFill>
                  <a:schemeClr val="tx1">
                    <a:tint val="75000"/>
                  </a:schemeClr>
                </a:solidFill>
              </a:rPr>
              <a:t>1)</a:t>
            </a:r>
            <a:r>
              <a:rPr lang="pl-PL" sz="1400" dirty="0" smtClean="0"/>
              <a:t>	</a:t>
            </a:r>
            <a:r>
              <a:rPr lang="pl-PL" sz="1400" dirty="0">
                <a:solidFill>
                  <a:schemeClr val="tx1">
                    <a:tint val="75000"/>
                  </a:schemeClr>
                </a:solidFill>
              </a:rPr>
              <a:t>P. Radziewicz, [w:] P. Tuleja (red.), P. Czarny, M. Wątor-Florczak, B. </a:t>
            </a:r>
            <a:r>
              <a:rPr lang="pl-PL" sz="1400" dirty="0" err="1">
                <a:solidFill>
                  <a:schemeClr val="tx1">
                    <a:tint val="75000"/>
                  </a:schemeClr>
                </a:solidFill>
              </a:rPr>
              <a:t>Naleziński</a:t>
            </a:r>
            <a:r>
              <a:rPr lang="pl-PL" sz="1400" dirty="0">
                <a:solidFill>
                  <a:schemeClr val="tx1">
                    <a:tint val="75000"/>
                  </a:schemeClr>
                </a:solidFill>
              </a:rPr>
              <a:t>, </a:t>
            </a:r>
            <a:r>
              <a:rPr lang="pl-PL" sz="1400" i="1" dirty="0">
                <a:solidFill>
                  <a:schemeClr val="tx1">
                    <a:tint val="75000"/>
                  </a:schemeClr>
                </a:solidFill>
              </a:rPr>
              <a:t>Konstytucja Rzeczypospolitej Polskiej. Komentarz</a:t>
            </a:r>
            <a:r>
              <a:rPr lang="pl-PL" sz="1400" dirty="0">
                <a:solidFill>
                  <a:schemeClr val="tx1">
                    <a:tint val="75000"/>
                  </a:schemeClr>
                </a:solidFill>
              </a:rPr>
              <a:t>, LEX /el. 2021.</a:t>
            </a:r>
          </a:p>
        </p:txBody>
      </p:sp>
      <p:cxnSp>
        <p:nvCxnSpPr>
          <p:cNvPr id="6" name="Łącznik prosty 5"/>
          <p:cNvCxnSpPr/>
          <p:nvPr/>
        </p:nvCxnSpPr>
        <p:spPr>
          <a:xfrm>
            <a:off x="801189" y="5917800"/>
            <a:ext cx="475488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10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1624264"/>
            <a:ext cx="10515600" cy="446538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/>
              <a:t>Marszałek Sejmu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może odroczyć głosowanie nad całością projektu ustawy </a:t>
            </a:r>
            <a:r>
              <a:rPr lang="pl-PL" sz="1800" dirty="0"/>
              <a:t>na czas potrzebny do stwierdzenia, czy wskutek przyjętych poprawek nie zachodzą sprzeczności </a:t>
            </a:r>
            <a:r>
              <a:rPr lang="pl-PL" sz="1800" dirty="0" smtClean="0"/>
              <a:t>między </a:t>
            </a:r>
            <a:r>
              <a:rPr lang="pl-PL" sz="1800" dirty="0"/>
              <a:t>poszczególnymi przepisami. Marszałek Sejmu kieruje wówczas projekt do komisji, które go rozpatrywały, lub do Komisji Ustawodawczej w celu przedstawienia </a:t>
            </a:r>
            <a:r>
              <a:rPr lang="pl-PL" sz="1800" dirty="0" smtClean="0"/>
              <a:t>opinii. </a:t>
            </a:r>
            <a:r>
              <a:rPr lang="pl-PL" sz="1800" dirty="0"/>
              <a:t>Opinia zawiera również stanowisko komisji w sprawie przyjęcia albo odrzucenia projektu ustawy przez Sejm.</a:t>
            </a: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/>
              <a:t>Sejm może postanowić o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poddaniu projektu ustawy pod głosowanie w całości</a:t>
            </a:r>
            <a:r>
              <a:rPr lang="pl-PL" sz="1800" dirty="0"/>
              <a:t>, łącznie z poprawkami, jeżeli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nie </a:t>
            </a:r>
            <a:r>
              <a:rPr lang="pl-PL" sz="1800" dirty="0"/>
              <a:t>zgłoszono w tym zakresie sprzeciwu.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51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359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49" y="1380745"/>
            <a:ext cx="10521951" cy="2048256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/>
              <a:t>Coraz częstsza jest praktyka parlamentarna w postaci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„blokowania poprawek” </a:t>
            </a:r>
            <a:r>
              <a:rPr lang="pl-PL" sz="1800" dirty="0"/>
              <a:t>polegającą na łącznym głosowaniu nad poprawkami, między którymi nie zachodzi żaden konieczny związek merytoryczny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lub systemowy</a:t>
            </a:r>
            <a:r>
              <a:rPr lang="pl-PL" sz="1800" baseline="30000" dirty="0" smtClean="0"/>
              <a:t>1)</a:t>
            </a:r>
            <a:r>
              <a:rPr lang="pl-PL" sz="1800" dirty="0" smtClean="0"/>
              <a:t>. </a:t>
            </a:r>
            <a:r>
              <a:rPr lang="pl-PL" sz="1800" dirty="0"/>
              <a:t>W celu wspólnego przegłosowania grupowane są poprawki dotyczące odrębnych kwestii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lub </a:t>
            </a:r>
            <a:r>
              <a:rPr lang="pl-PL" sz="1800" dirty="0"/>
              <a:t>alternatywnych rozwiązań tego samego zagadnienia, wobec których w osobnych głosowaniach parlamentarzyści mogliby zająć odmienne stanowisko.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52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701219" y="5917800"/>
            <a:ext cx="10885191" cy="34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defTabSz="357188">
              <a:lnSpc>
                <a:spcPct val="130000"/>
              </a:lnSpc>
              <a:spcBef>
                <a:spcPts val="2400"/>
              </a:spcBef>
            </a:pPr>
            <a:r>
              <a:rPr lang="pl-PL" sz="1400" baseline="30000" dirty="0">
                <a:solidFill>
                  <a:schemeClr val="tx1">
                    <a:tint val="75000"/>
                  </a:schemeClr>
                </a:solidFill>
              </a:rPr>
              <a:t>1)</a:t>
            </a:r>
            <a:r>
              <a:rPr lang="pl-PL" sz="1400" dirty="0" smtClean="0"/>
              <a:t>	</a:t>
            </a:r>
            <a:r>
              <a:rPr lang="pl-PL" sz="1400" dirty="0">
                <a:solidFill>
                  <a:schemeClr val="tx1">
                    <a:tint val="75000"/>
                  </a:schemeClr>
                </a:solidFill>
              </a:rPr>
              <a:t>P. Radziewicz, [w:] P. Tuleja (red.), P. Czarny, M. Wątor-Florczak, B. </a:t>
            </a:r>
            <a:r>
              <a:rPr lang="pl-PL" sz="1400" dirty="0" err="1">
                <a:solidFill>
                  <a:schemeClr val="tx1">
                    <a:tint val="75000"/>
                  </a:schemeClr>
                </a:solidFill>
              </a:rPr>
              <a:t>Naleziński</a:t>
            </a:r>
            <a:r>
              <a:rPr lang="pl-PL" sz="1400" dirty="0">
                <a:solidFill>
                  <a:schemeClr val="tx1">
                    <a:tint val="75000"/>
                  </a:schemeClr>
                </a:solidFill>
              </a:rPr>
              <a:t>, </a:t>
            </a:r>
            <a:r>
              <a:rPr lang="pl-PL" sz="1400" i="1" dirty="0">
                <a:solidFill>
                  <a:schemeClr val="tx1">
                    <a:tint val="75000"/>
                  </a:schemeClr>
                </a:solidFill>
              </a:rPr>
              <a:t>Konstytucja Rzeczypospolitej Polskiej. Komentarz</a:t>
            </a:r>
            <a:r>
              <a:rPr lang="pl-PL" sz="1400" dirty="0">
                <a:solidFill>
                  <a:schemeClr val="tx1">
                    <a:tint val="75000"/>
                  </a:schemeClr>
                </a:solidFill>
              </a:rPr>
              <a:t>, LEX /el. 2021.</a:t>
            </a:r>
          </a:p>
        </p:txBody>
      </p:sp>
      <p:cxnSp>
        <p:nvCxnSpPr>
          <p:cNvPr id="6" name="Łącznik prosty 5"/>
          <p:cNvCxnSpPr/>
          <p:nvPr/>
        </p:nvCxnSpPr>
        <p:spPr>
          <a:xfrm>
            <a:off x="801189" y="5917800"/>
            <a:ext cx="475488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tekstu 2"/>
          <p:cNvSpPr txBox="1">
            <a:spLocks/>
          </p:cNvSpPr>
          <p:nvPr/>
        </p:nvSpPr>
        <p:spPr>
          <a:xfrm>
            <a:off x="831849" y="3274829"/>
            <a:ext cx="10521951" cy="4786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 smtClean="0"/>
              <a:t>Blokowania poprawek nie należy mylić ze skutkami przyjęcia „poprawki najdalej idącej” czy poprawką rozstrzygającą o przyjęciu lub odrzuceniu innych poprawek, w tym tych będących konsekwencjami </a:t>
            </a:r>
            <a:br>
              <a:rPr lang="pl-PL" sz="1800" dirty="0" smtClean="0"/>
            </a:br>
            <a:r>
              <a:rPr lang="pl-PL" sz="1800" dirty="0" smtClean="0"/>
              <a:t>rozwiązania podstawowego. </a:t>
            </a: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 smtClean="0"/>
              <a:t>Skrajnym przypadkiem jest blokowanie wszystkich lub prawie wszystkich poprawek do projektu ustawy zgłoszonych przez opozycję parlamentarną, które są politycznie niewygodne.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80257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7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53</a:t>
            </a:fld>
            <a:endParaRPr lang="pl-PL" dirty="0"/>
          </a:p>
        </p:txBody>
      </p:sp>
      <p:sp>
        <p:nvSpPr>
          <p:cNvPr id="5" name="Tytuł 1"/>
          <p:cNvSpPr>
            <a:spLocks noGrp="1"/>
          </p:cNvSpPr>
          <p:nvPr>
            <p:ph type="body" idx="1"/>
          </p:nvPr>
        </p:nvSpPr>
        <p:spPr>
          <a:xfrm>
            <a:off x="779713" y="1302299"/>
            <a:ext cx="10515600" cy="3812794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/>
              <a:t>W odniesieniu do poprawek Senatu zdarza się, że </a:t>
            </a:r>
            <a:r>
              <a:rPr lang="pl-PL" sz="1800" dirty="0" smtClean="0"/>
              <a:t>w Sejmie przeprowadza </a:t>
            </a:r>
            <a:r>
              <a:rPr lang="pl-PL" sz="1800" dirty="0"/>
              <a:t>się tylko dwa głosowania: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jedno </a:t>
            </a:r>
            <a:r>
              <a:rPr lang="pl-PL" sz="1800" dirty="0"/>
              <a:t>nad poprawkami, które Sejm zamierza przyjąć, oraz drugie nad poprawkami, które zamierza odrzucić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– </a:t>
            </a:r>
            <a:r>
              <a:rPr lang="pl-PL" sz="1800" dirty="0"/>
              <a:t>niezależnie od ich treści. </a:t>
            </a: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/>
              <a:t>Deklarowaną korzyścią z blokowania poprawek jest przyspieszenie postępowania ustawodawczego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i </a:t>
            </a:r>
            <a:r>
              <a:rPr lang="pl-PL" sz="1800" dirty="0"/>
              <a:t>zapobieganie obstrukcji parlamentarnej, która w tym wypadku miałaby polegać na mnożeniu </a:t>
            </a:r>
            <a:r>
              <a:rPr lang="pl-PL" sz="1800" dirty="0" smtClean="0"/>
              <a:t>pozornych </a:t>
            </a:r>
            <a:r>
              <a:rPr lang="pl-PL" sz="1800" dirty="0"/>
              <a:t>poprawek w celu utrudnienia przyjęcia ustawy. W istocie jednak zabieg taki można traktować </a:t>
            </a:r>
            <a:r>
              <a:rPr lang="pl-PL" sz="1800" dirty="0" smtClean="0"/>
              <a:t>jako ograniczenie </a:t>
            </a:r>
            <a:r>
              <a:rPr lang="pl-PL" sz="1800" dirty="0"/>
              <a:t>praw mniejszości parlamentarnej i indywidualnych uprawnień posłów do realnego, </a:t>
            </a:r>
            <a:r>
              <a:rPr lang="pl-PL" sz="1800" dirty="0" smtClean="0"/>
              <a:t>a </a:t>
            </a:r>
            <a:r>
              <a:rPr lang="pl-PL" sz="1800" dirty="0"/>
              <a:t>nie fasadowego współudziału w stanowieniu ustawy. </a:t>
            </a:r>
          </a:p>
        </p:txBody>
      </p:sp>
    </p:spTree>
    <p:extLst>
      <p:ext uri="{BB962C8B-B14F-4D97-AF65-F5344CB8AC3E}">
        <p14:creationId xmlns:p14="http://schemas.microsoft.com/office/powerpoint/2010/main" val="214403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35598" y="1878853"/>
            <a:ext cx="10971128" cy="4842622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/>
              <a:t>Sejm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w szczególnie uzasadnionych wypadkach </a:t>
            </a:r>
            <a:r>
              <a:rPr lang="pl-PL" sz="1800" dirty="0"/>
              <a:t>może skrócić postępowanie z projektami ustaw przez: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/>
              <a:t>przystąpienie do pierwszego czytania niezwłocznie po otrzymaniu przez posłów projektu;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 smtClean="0"/>
              <a:t>przystąpienie </a:t>
            </a:r>
            <a:r>
              <a:rPr lang="pl-PL" sz="1800" dirty="0"/>
              <a:t>do drugiego czytania niezwłocznie po zakończeniu pierwszego bez odsyłania projektu do komisji;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/>
              <a:t>przystąpienie do drugiego czytania niezwłocznie po otrzymaniu przez posłów druku sprawozdania komisji.</a:t>
            </a: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/>
              <a:t>Ani Konstytucja RP ani Regulamin Sejmu nie precyzują, co należy rozumieć przez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„szczególnie uzasadnione wypadki”</a:t>
            </a:r>
            <a:r>
              <a:rPr lang="pl-PL" sz="1800" dirty="0"/>
              <a:t>, które dają możliwość skrócenia postępowania.</a:t>
            </a: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/>
              <a:t>W doktrynie wskazuje się, że w praktyce Sejm może stosować tę procedurę bez ograniczeń, bowiem zawsze mogą się znaleźć jakieś okoliczności, które zostaną uznane przez Sejm za szczególnie </a:t>
            </a:r>
            <a:r>
              <a:rPr lang="pl-PL" sz="1800" dirty="0" smtClean="0"/>
              <a:t>uzasadnione</a:t>
            </a:r>
            <a:r>
              <a:rPr lang="pl-PL" sz="1800" baseline="30000" dirty="0" smtClean="0"/>
              <a:t>1)</a:t>
            </a:r>
            <a:r>
              <a:rPr lang="pl-PL" sz="1800" dirty="0" smtClean="0"/>
              <a:t>.</a:t>
            </a: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54</a:t>
            </a:fld>
            <a:endParaRPr lang="pl-PL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0" y="1252538"/>
            <a:ext cx="11353800" cy="4374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chemeClr val="bg1"/>
                </a:solidFill>
                <a:latin typeface="+mn-lt"/>
              </a:rPr>
              <a:t>	Skrócenie postępowania z projektami </a:t>
            </a:r>
            <a:r>
              <a:rPr lang="pl-PL" sz="2400" b="1" dirty="0" smtClean="0">
                <a:solidFill>
                  <a:schemeClr val="bg1"/>
                </a:solidFill>
                <a:latin typeface="+mn-lt"/>
              </a:rPr>
              <a:t>ustaw – </a:t>
            </a:r>
            <a:r>
              <a:rPr lang="pl-PL" sz="2400" b="1" dirty="0">
                <a:solidFill>
                  <a:schemeClr val="bg1"/>
                </a:solidFill>
                <a:latin typeface="+mn-lt"/>
              </a:rPr>
              <a:t>art. 51 Regulaminu Sejmu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01219" y="5917800"/>
            <a:ext cx="10885191" cy="34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defTabSz="357188">
              <a:lnSpc>
                <a:spcPct val="130000"/>
              </a:lnSpc>
              <a:spcBef>
                <a:spcPts val="2400"/>
              </a:spcBef>
            </a:pPr>
            <a:r>
              <a:rPr lang="pl-PL" sz="1400" baseline="30000" dirty="0">
                <a:solidFill>
                  <a:schemeClr val="tx1">
                    <a:tint val="75000"/>
                  </a:schemeClr>
                </a:solidFill>
              </a:rPr>
              <a:t>1)</a:t>
            </a:r>
            <a:r>
              <a:rPr lang="pl-PL" sz="1400" dirty="0" smtClean="0"/>
              <a:t>	</a:t>
            </a:r>
            <a:r>
              <a:rPr lang="pl-PL" sz="1400" dirty="0" smtClean="0">
                <a:solidFill>
                  <a:schemeClr val="tx1">
                    <a:tint val="75000"/>
                  </a:schemeClr>
                </a:solidFill>
              </a:rPr>
              <a:t>J</a:t>
            </a:r>
            <a:r>
              <a:rPr lang="pl-PL" sz="1400" dirty="0">
                <a:solidFill>
                  <a:schemeClr val="tx1">
                    <a:tint val="75000"/>
                  </a:schemeClr>
                </a:solidFill>
              </a:rPr>
              <a:t>. Jaskiernia, </a:t>
            </a:r>
            <a:r>
              <a:rPr lang="pl-PL" sz="1400" i="1" dirty="0">
                <a:solidFill>
                  <a:schemeClr val="tx1">
                    <a:tint val="75000"/>
                  </a:schemeClr>
                </a:solidFill>
              </a:rPr>
              <a:t>Zasady demokratycznego państwa prawnego w sejmowym postępowaniu ustawodawczym</a:t>
            </a:r>
            <a:r>
              <a:rPr lang="pl-PL" sz="1400" dirty="0">
                <a:solidFill>
                  <a:schemeClr val="tx1">
                    <a:tint val="75000"/>
                  </a:schemeClr>
                </a:solidFill>
              </a:rPr>
              <a:t>, Warszawa 1999, s. </a:t>
            </a:r>
            <a:r>
              <a:rPr lang="pl-PL" sz="1400" dirty="0" smtClean="0">
                <a:solidFill>
                  <a:schemeClr val="tx1">
                    <a:tint val="75000"/>
                  </a:schemeClr>
                </a:solidFill>
              </a:rPr>
              <a:t>165.</a:t>
            </a:r>
            <a:endParaRPr lang="pl-PL" sz="1400" dirty="0">
              <a:solidFill>
                <a:schemeClr val="tx1">
                  <a:tint val="75000"/>
                </a:schemeClr>
              </a:solidFill>
            </a:endParaRPr>
          </a:p>
        </p:txBody>
      </p:sp>
      <p:cxnSp>
        <p:nvCxnSpPr>
          <p:cNvPr id="7" name="Łącznik prosty 6"/>
          <p:cNvCxnSpPr/>
          <p:nvPr/>
        </p:nvCxnSpPr>
        <p:spPr>
          <a:xfrm>
            <a:off x="801189" y="5917800"/>
            <a:ext cx="475488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9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35596" y="1838426"/>
            <a:ext cx="10618203" cy="398653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/>
              <a:t>Zgodnie z art. 120 Konstytucji RP Sejm uchwala ustawy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zwykłą większością głosów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w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obecności co najmniej połowy ustawowej liczby posłów, chyba że Konstytucja przewiduje inną większość</a:t>
            </a:r>
            <a:r>
              <a:rPr lang="pl-PL" sz="1800" dirty="0"/>
              <a:t>. </a:t>
            </a: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Zwykła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1800" dirty="0"/>
              <a:t>większość głosów oznacza, że liczba głosów „za” jest większa niż liczba głosów „przeciw”. Bez znaczenia jest zatem liczba głosów wstrzymujących się. Jeżeli w przepisach Konstytucji RP jest mowa o „większości głosów”, zawsze chodzi o większość zwykłą.</a:t>
            </a: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/>
              <a:t>Natomiast przy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bezwzględnej</a:t>
            </a:r>
            <a:r>
              <a:rPr lang="pl-PL" sz="1800" dirty="0"/>
              <a:t> większości głosów liczba głosów „za” musi być większa niż suma liczby głosów „przeciw” i głosów wstrzymujących się (wymagana np. do odrzucenia uchwały Senatu odrzucającej ustawę albo poprawki zaproponowanej w uchwale Senatu).</a:t>
            </a: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/>
              <a:t>Może mieć miejsce również wymóg większości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kwalifikowanej</a:t>
            </a:r>
            <a:r>
              <a:rPr lang="pl-PL" sz="1800" dirty="0"/>
              <a:t>, czyli wyrażonej </a:t>
            </a:r>
            <a:r>
              <a:rPr lang="pl-PL" sz="1800" dirty="0" smtClean="0"/>
              <a:t>w </a:t>
            </a:r>
            <a:r>
              <a:rPr lang="pl-PL" sz="1800" dirty="0"/>
              <a:t>określonym odsetku głosów „za” (wymagana np. przy uchwalaniu przez Sejm ustawy </a:t>
            </a:r>
            <a:r>
              <a:rPr lang="pl-PL" sz="1800" dirty="0" smtClean="0"/>
              <a:t>o </a:t>
            </a:r>
            <a:r>
              <a:rPr lang="pl-PL" sz="1800" dirty="0"/>
              <a:t>zmianie Konstytucji).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55</a:t>
            </a:fld>
            <a:endParaRPr lang="pl-PL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0" y="1252538"/>
            <a:ext cx="11353800" cy="4374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chemeClr val="bg1"/>
                </a:solidFill>
                <a:latin typeface="+mn-lt"/>
              </a:rPr>
              <a:t>	Tryb uchwalania ustaw</a:t>
            </a:r>
          </a:p>
        </p:txBody>
      </p:sp>
    </p:spTree>
    <p:extLst>
      <p:ext uri="{BB962C8B-B14F-4D97-AF65-F5344CB8AC3E}">
        <p14:creationId xmlns:p14="http://schemas.microsoft.com/office/powerpoint/2010/main" val="418713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35596" y="1271017"/>
            <a:ext cx="10971129" cy="4590034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/>
              <a:t>W zakresie wymaganego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kworum</a:t>
            </a:r>
            <a:r>
              <a:rPr lang="pl-PL" sz="1800" dirty="0"/>
              <a:t>, tj. obecności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co najmniej 230 posłów</a:t>
            </a:r>
            <a:r>
              <a:rPr lang="pl-PL" sz="1800" dirty="0"/>
              <a:t>, wskazuje się w doktrynie, że chodzi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o </a:t>
            </a:r>
            <a:r>
              <a:rPr lang="pl-PL" sz="1800" dirty="0"/>
              <a:t>liczbę posłów niezależnie od obsadzonych mandatów. </a:t>
            </a:r>
            <a:r>
              <a:rPr lang="pl-PL" sz="1800" dirty="0" smtClean="0"/>
              <a:t>A </a:t>
            </a:r>
            <a:r>
              <a:rPr lang="pl-PL" sz="1800" dirty="0"/>
              <a:t>jeżeli chodzi o samą obecność, to przyjmuje się, że chodzi o posłów faktycznie obecnych w trakcie głosowania, chociażby zachowywali się biernie, tj. nie głosowali ani „za”,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ani </a:t>
            </a:r>
            <a:r>
              <a:rPr lang="pl-PL" sz="1800" dirty="0"/>
              <a:t>„przeciw”, ani nie wstrzymali się od </a:t>
            </a:r>
            <a:r>
              <a:rPr lang="pl-PL" sz="1800" dirty="0" smtClean="0"/>
              <a:t>głosu</a:t>
            </a:r>
            <a:r>
              <a:rPr lang="pl-PL" sz="1800" baseline="30000" dirty="0" smtClean="0"/>
              <a:t>1)</a:t>
            </a:r>
            <a:r>
              <a:rPr lang="pl-PL" sz="1800" dirty="0" smtClean="0"/>
              <a:t>. </a:t>
            </a:r>
            <a:r>
              <a:rPr lang="pl-PL" sz="1800" dirty="0"/>
              <a:t>W praktyce jednak przyjmuje się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domniemanie obecności podczas głosowania tych posłów, którzy skorzystali z elektronicznego urządzenia do liczenia głosów</a:t>
            </a:r>
            <a:r>
              <a:rPr lang="pl-PL" sz="1800" dirty="0"/>
              <a:t>.</a:t>
            </a: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 smtClean="0"/>
              <a:t>W </a:t>
            </a:r>
            <a:r>
              <a:rPr lang="pl-PL" sz="1800" dirty="0"/>
              <a:t>przypadku udziału posłów w tzw. </a:t>
            </a:r>
            <a:r>
              <a:rPr lang="pl-PL" sz="1800" dirty="0" smtClean="0"/>
              <a:t>„zdalnych </a:t>
            </a:r>
            <a:r>
              <a:rPr lang="pl-PL" sz="1800" dirty="0"/>
              <a:t>obradach </a:t>
            </a:r>
            <a:r>
              <a:rPr lang="pl-PL" sz="1800" dirty="0" smtClean="0"/>
              <a:t>Sejmu”, </a:t>
            </a:r>
            <a:r>
              <a:rPr lang="pl-PL" sz="1800" dirty="0"/>
              <a:t>zgodnie z art. 198c ust. 3 Regulaminu Sejmu, potwierdzają oni swoją obecność poprzez zalogowanie się w systemie do głosowania oraz wydrukami udziału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w </a:t>
            </a:r>
            <a:r>
              <a:rPr lang="pl-PL" sz="1800" dirty="0"/>
              <a:t>głosowaniach.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56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701219" y="5917800"/>
            <a:ext cx="10885191" cy="34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defTabSz="357188">
              <a:lnSpc>
                <a:spcPct val="130000"/>
              </a:lnSpc>
              <a:spcBef>
                <a:spcPts val="2400"/>
              </a:spcBef>
            </a:pPr>
            <a:r>
              <a:rPr lang="pl-PL" sz="1400" baseline="30000" dirty="0">
                <a:solidFill>
                  <a:schemeClr val="tx1">
                    <a:tint val="75000"/>
                  </a:schemeClr>
                </a:solidFill>
              </a:rPr>
              <a:t>1)</a:t>
            </a:r>
            <a:r>
              <a:rPr lang="pl-PL" sz="1400" dirty="0" smtClean="0"/>
              <a:t>	</a:t>
            </a:r>
            <a:r>
              <a:rPr lang="pl-PL" sz="1400" dirty="0">
                <a:solidFill>
                  <a:schemeClr val="tx1">
                    <a:tint val="75000"/>
                  </a:schemeClr>
                </a:solidFill>
              </a:rPr>
              <a:t>P. Radziewicz, [w:] P. Tuleja (red.), P. Czarny, M. Wątor-Florczak, B. </a:t>
            </a:r>
            <a:r>
              <a:rPr lang="pl-PL" sz="1400" dirty="0" err="1">
                <a:solidFill>
                  <a:schemeClr val="tx1">
                    <a:tint val="75000"/>
                  </a:schemeClr>
                </a:solidFill>
              </a:rPr>
              <a:t>Naleziński</a:t>
            </a:r>
            <a:r>
              <a:rPr lang="pl-PL" sz="1400" dirty="0">
                <a:solidFill>
                  <a:schemeClr val="tx1">
                    <a:tint val="75000"/>
                  </a:schemeClr>
                </a:solidFill>
              </a:rPr>
              <a:t>, </a:t>
            </a:r>
            <a:r>
              <a:rPr lang="pl-PL" sz="1400" i="1" dirty="0">
                <a:solidFill>
                  <a:schemeClr val="tx1">
                    <a:tint val="75000"/>
                  </a:schemeClr>
                </a:solidFill>
              </a:rPr>
              <a:t>Konstytucja Rzeczypospolitej Polskiej. Komentarz</a:t>
            </a:r>
            <a:r>
              <a:rPr lang="pl-PL" sz="1400" dirty="0">
                <a:solidFill>
                  <a:schemeClr val="tx1">
                    <a:tint val="75000"/>
                  </a:schemeClr>
                </a:solidFill>
              </a:rPr>
              <a:t>, LEX /el. 2021.</a:t>
            </a:r>
          </a:p>
        </p:txBody>
      </p:sp>
      <p:cxnSp>
        <p:nvCxnSpPr>
          <p:cNvPr id="6" name="Łącznik prosty 5"/>
          <p:cNvCxnSpPr/>
          <p:nvPr/>
        </p:nvCxnSpPr>
        <p:spPr>
          <a:xfrm>
            <a:off x="801189" y="5917800"/>
            <a:ext cx="475488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23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2542031"/>
            <a:ext cx="10838782" cy="354761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/>
              <a:t>W art. 189 Regulaminu Sejmu przewidziano procedurę awaryjną na wypadek, gdyby wynik głosowania budził uzasadnione wątpliwości. Sejm może wówczas dokonać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reasumpcji głosowania, czyli jego powtórzenia</a:t>
            </a:r>
            <a:r>
              <a:rPr lang="pl-PL" sz="1800" dirty="0"/>
              <a:t>. </a:t>
            </a: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/>
              <a:t>Sejm rozstrzyga o reasumpcji głosowania na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pisemny wniosek co najmniej 30 posłów</a:t>
            </a:r>
            <a:r>
              <a:rPr lang="pl-PL" sz="1800" dirty="0"/>
              <a:t>.</a:t>
            </a: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/>
              <a:t>Wniosek o reasumpcję głosowania może być zgłoszony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wyłącznie na posiedzeniu, na którym odbyło się głosowanie</a:t>
            </a:r>
            <a:r>
              <a:rPr lang="pl-PL" sz="1800" dirty="0"/>
              <a:t>, czyli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przed jego zamknięciem</a:t>
            </a:r>
            <a:r>
              <a:rPr lang="pl-PL" sz="1800" dirty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57</a:t>
            </a:fld>
            <a:endParaRPr lang="pl-PL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0" y="1252538"/>
            <a:ext cx="11353800" cy="4374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chemeClr val="bg1"/>
                </a:solidFill>
                <a:latin typeface="+mn-lt"/>
              </a:rPr>
              <a:t>	Reasumpcja głosowania</a:t>
            </a:r>
          </a:p>
        </p:txBody>
      </p:sp>
    </p:spTree>
    <p:extLst>
      <p:ext uri="{BB962C8B-B14F-4D97-AF65-F5344CB8AC3E}">
        <p14:creationId xmlns:p14="http://schemas.microsoft.com/office/powerpoint/2010/main" val="424606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71692" y="1829763"/>
            <a:ext cx="10995192" cy="3959099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  <a:spcBef>
                <a:spcPts val="1800"/>
              </a:spcBef>
            </a:pPr>
            <a:r>
              <a:rPr lang="pl-PL" sz="1800" dirty="0"/>
              <a:t>O uchwałach Senatu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przyjmujących bez zmian </a:t>
            </a:r>
            <a:r>
              <a:rPr lang="pl-PL" sz="1800" dirty="0"/>
              <a:t>ustawę uchwaloną przez Sejm oraz </a:t>
            </a:r>
            <a:r>
              <a:rPr lang="pl-PL" sz="1800" dirty="0" smtClean="0"/>
              <a:t>o </a:t>
            </a:r>
            <a:r>
              <a:rPr lang="pl-PL" sz="1800" dirty="0"/>
              <a:t>ustawach uchwalonych przez Sejm, co do których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Senat nie podjął uchwały</a:t>
            </a:r>
            <a:r>
              <a:rPr lang="pl-PL" sz="1800" dirty="0"/>
              <a:t>, Marszałek Sejmu informuje Sejm.</a:t>
            </a:r>
          </a:p>
          <a:p>
            <a:pPr>
              <a:lnSpc>
                <a:spcPct val="140000"/>
              </a:lnSpc>
              <a:spcBef>
                <a:spcPts val="1800"/>
              </a:spcBef>
            </a:pPr>
            <a:r>
              <a:rPr lang="pl-PL" sz="1800" dirty="0"/>
              <a:t>W przypadku jednak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uchwały Senatu zawierającej poprawki do ustawy albo odrzucającej ustawę w całości niezbędne jest jej rozpatrzenie przez Sejm</a:t>
            </a:r>
            <a:r>
              <a:rPr lang="pl-PL" sz="1800" dirty="0" smtClean="0"/>
              <a:t>. Taka </a:t>
            </a:r>
            <a:r>
              <a:rPr lang="pl-PL" sz="1800" dirty="0"/>
              <a:t>uchwała jest przekazywana przez Marszałka Sejmu do rozpatrzenia przez komisje, które rozpatrywały projekt ustawy. </a:t>
            </a:r>
          </a:p>
          <a:p>
            <a:pPr>
              <a:lnSpc>
                <a:spcPct val="140000"/>
              </a:lnSpc>
              <a:spcBef>
                <a:spcPts val="1800"/>
              </a:spcBef>
            </a:pPr>
            <a:r>
              <a:rPr lang="pl-PL" sz="1800" dirty="0"/>
              <a:t>Do udziału w posiedzeniu, na którym jest rozpatrywana uchwała Senatu, komisje zapraszają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senatora sprawozdawcę </a:t>
            </a:r>
            <a:r>
              <a:rPr lang="pl-PL" sz="1800" dirty="0"/>
              <a:t>reprezentującego komisje Senatu, które omawianą ustawę rozpatrywały. Przewodniczący posiedzenia udziela głosu senatorowi sprawozdawcy, na jego wniosek, poza kolejnością wystąpień. Nieobecność senatora sprawozdawcy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nie </a:t>
            </a:r>
            <a:r>
              <a:rPr lang="pl-PL" sz="1800" dirty="0"/>
              <a:t>wstrzymuje rozpatrzenia uchwały.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58</a:t>
            </a:fld>
            <a:endParaRPr lang="pl-PL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0" y="1252538"/>
            <a:ext cx="11353800" cy="4374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 smtClean="0">
                <a:solidFill>
                  <a:schemeClr val="bg1"/>
                </a:solidFill>
                <a:latin typeface="+mn-lt"/>
              </a:rPr>
              <a:t>	Rozpatrzenie </a:t>
            </a:r>
            <a:r>
              <a:rPr lang="pl-PL" sz="2400" b="1" dirty="0">
                <a:solidFill>
                  <a:schemeClr val="bg1"/>
                </a:solidFill>
                <a:latin typeface="+mn-lt"/>
              </a:rPr>
              <a:t>uchwały Senatu </a:t>
            </a:r>
          </a:p>
        </p:txBody>
      </p:sp>
    </p:spTree>
    <p:extLst>
      <p:ext uri="{BB962C8B-B14F-4D97-AF65-F5344CB8AC3E}">
        <p14:creationId xmlns:p14="http://schemas.microsoft.com/office/powerpoint/2010/main" val="35877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3565" y="1273424"/>
            <a:ext cx="10790656" cy="4635754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/>
              <a:t>W przypadku gdy istnieje wątpliwość, czy uchwała Senatu odrzucająca ustawę </a:t>
            </a:r>
            <a:r>
              <a:rPr lang="pl-PL" sz="1800" dirty="0" smtClean="0"/>
              <a:t>w </a:t>
            </a:r>
            <a:r>
              <a:rPr lang="pl-PL" sz="1800" dirty="0"/>
              <a:t>całości albo poprawki zaproponowane w uchwale Senatu nie są sprzeczne </a:t>
            </a:r>
            <a:r>
              <a:rPr lang="pl-PL" sz="1800" dirty="0" smtClean="0"/>
              <a:t>z </a:t>
            </a:r>
            <a:r>
              <a:rPr lang="pl-PL" sz="1800" dirty="0"/>
              <a:t>prawem Unii Europejskiej, komisje mogą wystąpić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do </a:t>
            </a:r>
            <a:r>
              <a:rPr lang="pl-PL" sz="1800" dirty="0"/>
              <a:t>ministra właściwego do spraw członkostwa Rzeczypospolitej Polskiej w Unii Europejskiej o opinię w tym zakresie</a:t>
            </a:r>
            <a:r>
              <a:rPr lang="pl-PL" sz="1800" dirty="0" smtClean="0"/>
              <a:t>.</a:t>
            </a: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Komisje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po rozpatrzeniu uchwały Senatu przedkładają Sejmowi sprawozdanie, w którym przedstawiają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wniosek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pl-PL" sz="1800" dirty="0"/>
              <a:t>: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/>
              <a:t>odrzucenie albo przyjęcie wszystkich albo niektórych poprawek Senatu;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/>
              <a:t>odrzucenie albo przyjęcie uchwały Senatu o odrzuceniu ustawy w całości.</a:t>
            </a: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/>
              <a:t>Niezależnie od rekomendacji komisji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Sejm zawsze głosuje nad odrzuceniem uchwały Senatu</a:t>
            </a:r>
            <a:r>
              <a:rPr lang="pl-PL" sz="1800" dirty="0"/>
              <a:t>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59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148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6</a:t>
            </a:fld>
            <a:endParaRPr lang="pl-PL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0" y="1252538"/>
            <a:ext cx="11353800" cy="437469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+mn-lt"/>
              </a:rPr>
              <a:t>	</a:t>
            </a:r>
            <a:r>
              <a:rPr lang="pl-PL" sz="2400" b="1" dirty="0" smtClean="0">
                <a:solidFill>
                  <a:schemeClr val="bg1"/>
                </a:solidFill>
                <a:latin typeface="+mn-lt"/>
              </a:rPr>
              <a:t>Proces Legislacyjny cd.</a:t>
            </a:r>
            <a:endParaRPr lang="pl-PL" sz="2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176027"/>
            <a:ext cx="11537156" cy="4299966"/>
          </a:xfrm>
          <a:prstGeom prst="rect">
            <a:avLst/>
          </a:prstGeom>
        </p:spPr>
      </p:pic>
      <p:sp>
        <p:nvSpPr>
          <p:cNvPr id="8" name="Symbol zastępczy tekstu 2"/>
          <p:cNvSpPr>
            <a:spLocks noGrp="1"/>
          </p:cNvSpPr>
          <p:nvPr>
            <p:ph type="body" idx="1"/>
          </p:nvPr>
        </p:nvSpPr>
        <p:spPr>
          <a:xfrm>
            <a:off x="234099" y="6415664"/>
            <a:ext cx="5695846" cy="246495"/>
          </a:xfrm>
        </p:spPr>
        <p:txBody>
          <a:bodyPr vert="horz">
            <a:normAutofit/>
          </a:bodyPr>
          <a:lstStyle/>
          <a:p>
            <a:pPr>
              <a:lnSpc>
                <a:spcPct val="70000"/>
              </a:lnSpc>
            </a:pPr>
            <a:r>
              <a:rPr lang="pl-PL" sz="1400" i="1" dirty="0" smtClean="0"/>
              <a:t>Źródło: </a:t>
            </a:r>
            <a:r>
              <a:rPr lang="pl-PL" sz="1400" i="1" dirty="0" smtClean="0">
                <a:hlinkClick r:id="rId4"/>
              </a:rPr>
              <a:t>https</a:t>
            </a:r>
            <a:r>
              <a:rPr lang="pl-PL" sz="1400" i="1" dirty="0">
                <a:hlinkClick r:id="rId4"/>
              </a:rPr>
              <a:t>://senat.edu.pl/senat/proces-legislacyjny</a:t>
            </a:r>
            <a:r>
              <a:rPr lang="pl-PL" sz="1400" i="1" dirty="0" smtClean="0">
                <a:hlinkClick r:id="rId4"/>
              </a:rPr>
              <a:t>/</a:t>
            </a:r>
            <a:r>
              <a:rPr lang="pl-PL" sz="1400" i="1" dirty="0" smtClean="0"/>
              <a:t> dostęp</a:t>
            </a:r>
            <a:r>
              <a:rPr lang="pl-PL" sz="1400" i="1" dirty="0"/>
              <a:t>: 22.08.2022 r.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304799" y="1805324"/>
            <a:ext cx="1050325" cy="370703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SEJM RP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3884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7346" y="1298012"/>
            <a:ext cx="10895159" cy="587280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/>
              <a:t>Marszałek Sejmu zarządza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drukowanie uchwały Senatu i sprawozdania komisji oraz doręczenie ich posłom</a:t>
            </a:r>
            <a:r>
              <a:rPr lang="pl-PL" sz="1800" dirty="0"/>
              <a:t>. Rozpatrzenie sprawozdania komisji przez Sejm może odbyć się nie wcześniej niż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trzeciego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1800" dirty="0"/>
              <a:t>dnia od jego doręczenia, chyba że Sejm postanowił inaczej.</a:t>
            </a: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/>
              <a:t>Marszałek Sejmu poddaje pod głosowanie wnioski o odrzucenie poszczególnych poprawek, chyba że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ze </a:t>
            </a:r>
            <a:r>
              <a:rPr lang="pl-PL" sz="1800" dirty="0"/>
              <a:t>sprawozdania komisji wynika celowość głosowania łącznego nad częścią lub całością poprawek zawartych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w </a:t>
            </a:r>
            <a:r>
              <a:rPr lang="pl-PL" sz="1800" dirty="0"/>
              <a:t>uchwale Senatu.</a:t>
            </a: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Uchwałę Senatu </a:t>
            </a:r>
            <a:r>
              <a:rPr lang="pl-PL" sz="1800" dirty="0"/>
              <a:t>o odrzuceniu ustawy lub poprawkę zaproponowaną w uchwale Senatu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uważa się za przyjętą, jeżeli Sejm nie odrzuci jej bezwzględną większością głosów w obecności co najmniej połowy ustawowej liczby posłów</a:t>
            </a:r>
            <a:r>
              <a:rPr lang="pl-PL" sz="1800" dirty="0"/>
              <a:t>.</a:t>
            </a: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/>
              <a:t>Sejm, na wniosek Marszałka Sejmu, może rozpatrzyć poprawki zawarte w uchwale Senatu bez uprzedniego skierowania jej do komisji.</a:t>
            </a:r>
          </a:p>
          <a:p>
            <a:pPr algn="just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60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888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42211" y="2299843"/>
            <a:ext cx="10511589" cy="2258314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Niezwłocznie</a:t>
            </a:r>
            <a:r>
              <a:rPr lang="pl-PL" sz="1800" dirty="0"/>
              <a:t> po ustaleniu tekstu ustawy w wyniku rozpatrzenia uchwały Senatu albo po uzyskaniu informacji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o </a:t>
            </a:r>
            <a:r>
              <a:rPr lang="pl-PL" sz="1800" dirty="0"/>
              <a:t>przyjęciu ustawy przez Senat, albo po bezskutecznym upływie terminu do podjęcia uchwały Senatu Marszałek Sejmu przesyła Prezydentowi tekst ustawy potwierdzony swoim podpisem.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61</a:t>
            </a:fld>
            <a:endParaRPr lang="pl-PL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0" y="1252538"/>
            <a:ext cx="11353800" cy="4374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chemeClr val="bg1"/>
                </a:solidFill>
                <a:latin typeface="+mn-lt"/>
              </a:rPr>
              <a:t>	Przesłanie Prezydentowi ostatecznego tekstu ustawy</a:t>
            </a:r>
          </a:p>
        </p:txBody>
      </p:sp>
    </p:spTree>
    <p:extLst>
      <p:ext uri="{BB962C8B-B14F-4D97-AF65-F5344CB8AC3E}">
        <p14:creationId xmlns:p14="http://schemas.microsoft.com/office/powerpoint/2010/main" val="363246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7471" y="1930828"/>
            <a:ext cx="10886908" cy="5793445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/>
              <a:t>W przypadku gdy Prezydent występuje do Marszałka Sejmu o przedstawienie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opinii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w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sprawie ustawy, której poszczególne przepisy Trybunał Konstytucyjny uznał za niezgodne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z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Konstytucją</a:t>
            </a:r>
            <a:r>
              <a:rPr lang="pl-PL" sz="1800" dirty="0"/>
              <a:t>, Marszałek Sejmu kieruje wystąpienie Prezydenta do komisji, które rozpatrywały projekt ustawy przed uchwaleniem jej przez Sejm, przekazując im jednocześnie wyrok Trybunału Konstytucyjnego dotyczący tej ustawy, wraz z uzasadnieniem.</a:t>
            </a: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/>
              <a:t>Komisje nie później niż w ciągu 14 dni od dnia skierowania pisma Prezydenta do komisji, przedstawiają Marszałkowi Sejmu stanowisko co do celowości zwrócenia ustawy Sejmowi albo podpisania jej przez Prezydenta z pominięciem przepisów uznanych za niezgodne </a:t>
            </a:r>
            <a:r>
              <a:rPr lang="pl-PL" sz="1800" dirty="0" smtClean="0"/>
              <a:t>z </a:t>
            </a:r>
            <a:r>
              <a:rPr lang="pl-PL" sz="1800" dirty="0"/>
              <a:t>Konstytucją.</a:t>
            </a: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Ostateczna decyzja należy do Prezydenta</a:t>
            </a:r>
            <a:r>
              <a:rPr lang="pl-PL" sz="1800" dirty="0"/>
              <a:t>, który może podpisać ustawę z pominięciem przepisów uznanych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za </a:t>
            </a:r>
            <a:r>
              <a:rPr lang="pl-PL" sz="1800" dirty="0"/>
              <a:t>niezgodne z Konstytucją RP albo zwrócić ustawę Sejmowi w celu usunięcia niezgodności.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62</a:t>
            </a:fld>
            <a:endParaRPr lang="pl-PL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-1" y="1252538"/>
            <a:ext cx="11574380" cy="4374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200" b="1" dirty="0">
                <a:solidFill>
                  <a:schemeClr val="bg1"/>
                </a:solidFill>
                <a:latin typeface="+mn-lt"/>
              </a:rPr>
              <a:t>	Prace nad ustawą, której poszczególne przepisy </a:t>
            </a:r>
            <a:r>
              <a:rPr lang="pl-PL" sz="2200" b="1" dirty="0" smtClean="0">
                <a:solidFill>
                  <a:schemeClr val="bg1"/>
                </a:solidFill>
                <a:latin typeface="+mn-lt"/>
              </a:rPr>
              <a:t>zostały </a:t>
            </a:r>
            <a:r>
              <a:rPr lang="pl-PL" sz="2200" b="1" dirty="0">
                <a:solidFill>
                  <a:schemeClr val="bg1"/>
                </a:solidFill>
                <a:latin typeface="+mn-lt"/>
              </a:rPr>
              <a:t>uznane za niezgodne z Konstytucją</a:t>
            </a:r>
          </a:p>
        </p:txBody>
      </p:sp>
    </p:spTree>
    <p:extLst>
      <p:ext uri="{BB962C8B-B14F-4D97-AF65-F5344CB8AC3E}">
        <p14:creationId xmlns:p14="http://schemas.microsoft.com/office/powerpoint/2010/main" val="68616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51375" y="2247171"/>
            <a:ext cx="11103477" cy="4474304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/>
              <a:t>Usunięciem niezgodności, w wypadku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zwrócenia ustawy Sejmowi przez Prezydenta, jest uchwalenie tekstu odpowiednich zmian przepisów, które Trybunał Konstytucyjny uznał za niezgodne z Konstytucją, z zachowaniem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ich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dotychczasowego zakresu przedmiotowego</a:t>
            </a:r>
            <a:r>
              <a:rPr lang="pl-PL" sz="1800" dirty="0"/>
              <a:t>.</a:t>
            </a: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/>
              <a:t>Usunięcie niezgodności może dotyczyć również niezbędnych zmian redakcyjnych mających na celu dostosowanie innych przepisów ustawy do przepisów zmienionych z zachowaniem dotychczasowego zakresu przedmiotowego</a:t>
            </a:r>
            <a:r>
              <a:rPr lang="pl-PL" sz="1800" dirty="0" smtClean="0"/>
              <a:t>.</a:t>
            </a: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/>
              <a:t>Zwróconą ustawę Marszałek Sejmu kieruje do komisji, które rozpatrywały jej projekt przed uchwaleniem przez Sejm.</a:t>
            </a: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/>
              <a:t>Pierwsze posiedzenie komisji obejmuje przedstawienie wyroku Trybunału Konstytucyjnego oraz wystąpienia Prezydenta w sprawie zwrócenia ustawy Sejmowi, a także debatę w sprawie założeń koniecznych zmian w ustawie. </a:t>
            </a:r>
            <a:br>
              <a:rPr lang="pl-PL" sz="1800" dirty="0"/>
            </a:br>
            <a:r>
              <a:rPr lang="pl-PL" sz="1800" dirty="0"/>
              <a:t>Do udziału w tym posiedzeniu komisje zapraszają również przedstawiciela Prezydenta.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63</a:t>
            </a:fld>
            <a:endParaRPr lang="pl-PL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0" y="1252538"/>
            <a:ext cx="11353800" cy="75673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01700"/>
            <a:r>
              <a:rPr lang="pl-PL" sz="2400" b="1" dirty="0">
                <a:solidFill>
                  <a:schemeClr val="bg1"/>
                </a:solidFill>
                <a:latin typeface="+mn-lt"/>
              </a:rPr>
              <a:t>	Usunięcie niezgodności przepisów ustawy </a:t>
            </a:r>
            <a:r>
              <a:rPr lang="pl-PL" sz="2400" b="1" dirty="0" smtClean="0">
                <a:solidFill>
                  <a:schemeClr val="bg1"/>
                </a:solidFill>
                <a:latin typeface="+mn-lt"/>
              </a:rPr>
              <a:t>z </a:t>
            </a:r>
            <a:r>
              <a:rPr lang="pl-PL" sz="2400" b="1" dirty="0">
                <a:solidFill>
                  <a:schemeClr val="bg1"/>
                </a:solidFill>
                <a:latin typeface="+mn-lt"/>
              </a:rPr>
              <a:t>Konstytucją </a:t>
            </a:r>
            <a:r>
              <a:rPr lang="pl-PL" sz="2400" b="1" dirty="0" smtClean="0">
                <a:solidFill>
                  <a:schemeClr val="bg1"/>
                </a:solidFill>
                <a:latin typeface="+mn-lt"/>
              </a:rPr>
              <a:t>RP w </a:t>
            </a:r>
            <a:r>
              <a:rPr lang="pl-PL" sz="2400" b="1" dirty="0">
                <a:solidFill>
                  <a:schemeClr val="bg1"/>
                </a:solidFill>
                <a:latin typeface="+mn-lt"/>
              </a:rPr>
              <a:t>przypadku zwrócenia ustawy Sejmowi przez Prezydenta </a:t>
            </a:r>
          </a:p>
        </p:txBody>
      </p:sp>
    </p:spTree>
    <p:extLst>
      <p:ext uri="{BB962C8B-B14F-4D97-AF65-F5344CB8AC3E}">
        <p14:creationId xmlns:p14="http://schemas.microsoft.com/office/powerpoint/2010/main" val="396790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275347"/>
            <a:ext cx="10515600" cy="4032251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/>
              <a:t>W przypadku gdy istnieje wątpliwość, czy proponowane przez komisje zmiany w zwróconej ustawie nie są sprzeczne z prawem Unii Europejskiej, komisje mogą wystąpić do ministra właściwego do spraw członkostwa Rzeczypospolitej Polskiej w Unii Europejskiej o opinię w tym zakresie.</a:t>
            </a: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/>
              <a:t>Sprawozdanie komisji obejmuje propozycje tekstu zmian zwróconej ustawy oraz uzasadnienie konieczności ich wprowadzenia.</a:t>
            </a: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/>
              <a:t>W debacie nad sprawozdaniem komisji niedopuszczalne jest zgłaszanie poprawek wykraczających poza dotychczasowy zakres przedmiotowy.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64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427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49" y="1408177"/>
            <a:ext cx="10910971" cy="4681474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Porządek głosowania jest następujący</a:t>
            </a:r>
            <a:r>
              <a:rPr lang="pl-PL" sz="1800" dirty="0"/>
              <a:t>: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/>
              <a:t>głosowanie poszczególnych poprawek do zmian;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/>
              <a:t>głosowanie tekstu zmian w całości, z uwzględnieniem przyjętych poprawek.</a:t>
            </a: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/>
              <a:t>Marszałek Sejmu odmawia poddania pod głosowanie poprawek wykraczających poza dotychczasowy zakres przedmiotowy, jednak przed podjęciem decyzji może on zasięgnąć opinii Komisji Ustawodawczej.</a:t>
            </a: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/>
              <a:t>Marszałek Sejmu przesyła Marszałkowi Senatu i Prezydentowi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uchwałę Sejmu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w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sprawie usunięcia niezgodności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w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ustawie oraz uzasadnienie konieczności ich wprowadzenia</a:t>
            </a:r>
            <a:r>
              <a:rPr lang="pl-PL" sz="1800" dirty="0"/>
              <a:t>.</a:t>
            </a: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/>
              <a:t>Marszałek Sejmu przesyła Prezydentowi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tekst ustawy ze wskazaniem zmian wynikających z usunięcia niezgodności, ustalonych w wyniku rozpatrzenia jej przez Sejm i Senat, oraz uzasadnienie konieczności ich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wprowadzenia</a:t>
            </a:r>
            <a:r>
              <a:rPr lang="pl-PL" sz="1800" dirty="0" smtClean="0">
                <a:solidFill>
                  <a:srgbClr val="898989"/>
                </a:solidFill>
              </a:rPr>
              <a:t>.</a:t>
            </a:r>
            <a:endParaRPr lang="pl-PL" sz="1800" b="1" dirty="0">
              <a:solidFill>
                <a:srgbClr val="898989"/>
              </a:solidFill>
            </a:endParaRPr>
          </a:p>
          <a:p>
            <a:pPr algn="just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65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107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1973179"/>
            <a:ext cx="10515600" cy="4116471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pl-PL" sz="1800" dirty="0"/>
              <a:t>Jeżeli Prezydent odmówił podpisania ustawy i przekazał ją wraz z umotywowanym wnioskiem Sejmowi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do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ponownego rozpatrzenia</a:t>
            </a:r>
            <a:r>
              <a:rPr lang="pl-PL" sz="1800" dirty="0"/>
              <a:t>, Marszałek Sejmu kieruje ustawę do komisji, które rozpatrywały projekt ustawy przed uchwaleniem jej przez Sejm, zarządza drukowanie wniosku Prezydenta i doręczenie go posłom.</a:t>
            </a:r>
          </a:p>
          <a:p>
            <a:pPr>
              <a:lnSpc>
                <a:spcPct val="140000"/>
              </a:lnSpc>
            </a:pPr>
            <a:r>
              <a:rPr lang="pl-PL" sz="1800" dirty="0"/>
              <a:t>Po rozpatrzeniu wniosku Prezydenta komisje przedkładają Sejmowi sprawozdanie, </a:t>
            </a:r>
            <a:r>
              <a:rPr lang="pl-PL" sz="1800" dirty="0" smtClean="0"/>
              <a:t>w </a:t>
            </a:r>
            <a:r>
              <a:rPr lang="pl-PL" sz="1800" dirty="0"/>
              <a:t>którym przedstawiają wniosek o ponowne uchwalenie ustawy w brzmieniu dotychczasowym albo wniosek przeciwny.</a:t>
            </a:r>
          </a:p>
          <a:p>
            <a:pPr>
              <a:lnSpc>
                <a:spcPct val="140000"/>
              </a:lnSpc>
            </a:pPr>
            <a:r>
              <a:rPr lang="pl-PL" sz="1800" dirty="0"/>
              <a:t>Na posiedzeniu Sejmu przedstawiciel Prezydenta, w jego imieniu, przedstawia motywację wniosku o ponowne rozpatrzenie ustawy przez Sejm, a następnie poseł sprawozdawca przedstawia stanowisko komisji.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66</a:t>
            </a:fld>
            <a:endParaRPr lang="pl-PL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0" y="1252538"/>
            <a:ext cx="11353800" cy="4374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chemeClr val="bg1"/>
                </a:solidFill>
                <a:latin typeface="+mn-lt"/>
              </a:rPr>
              <a:t>	Prace nad ustawą po zgłoszeniu </a:t>
            </a:r>
            <a:r>
              <a:rPr lang="pl-PL" sz="2400" b="1" dirty="0" smtClean="0">
                <a:solidFill>
                  <a:schemeClr val="bg1"/>
                </a:solidFill>
                <a:latin typeface="+mn-lt"/>
              </a:rPr>
              <a:t>weta </a:t>
            </a:r>
            <a:r>
              <a:rPr lang="pl-PL" sz="2400" b="1" dirty="0">
                <a:solidFill>
                  <a:schemeClr val="bg1"/>
                </a:solidFill>
                <a:latin typeface="+mn-lt"/>
              </a:rPr>
              <a:t>przez Prezydenta</a:t>
            </a:r>
          </a:p>
        </p:txBody>
      </p:sp>
    </p:spTree>
    <p:extLst>
      <p:ext uri="{BB962C8B-B14F-4D97-AF65-F5344CB8AC3E}">
        <p14:creationId xmlns:p14="http://schemas.microsoft.com/office/powerpoint/2010/main" val="255115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2130551"/>
            <a:ext cx="10515600" cy="395909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O ponownym uchwaleniu przez Sejm </a:t>
            </a:r>
            <a:r>
              <a:rPr lang="pl-PL" sz="1800" dirty="0"/>
              <a:t>(Senat jest wyłączony na tym etapie prac) ustawy w brzmieniu dotychczasowym,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większością 3/5 głosów w obecności co najmniej połowy ustawowej liczby posłów</a:t>
            </a:r>
            <a:r>
              <a:rPr lang="pl-PL" sz="1800" dirty="0"/>
              <a:t>,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Marszałek </a:t>
            </a:r>
            <a:r>
              <a:rPr lang="pl-PL" sz="1800" dirty="0"/>
              <a:t>Sejmu powiadamia niezwłocznie Prezydenta. </a:t>
            </a:r>
            <a:endParaRPr lang="pl-PL" sz="1800" dirty="0" smtClean="0"/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 smtClean="0"/>
              <a:t>Zgodnie </a:t>
            </a:r>
            <a:r>
              <a:rPr lang="pl-PL" sz="1800" dirty="0"/>
              <a:t>z art. 122 ust. 5 </a:t>
            </a:r>
            <a:r>
              <a:rPr lang="pl-PL" sz="1800" dirty="0" smtClean="0"/>
              <a:t>zdanie </a:t>
            </a:r>
            <a:r>
              <a:rPr lang="pl-PL" sz="1800" dirty="0"/>
              <a:t>3 Konstytucji RP </a:t>
            </a:r>
            <a:r>
              <a:rPr lang="pl-PL" sz="1800" dirty="0" smtClean="0"/>
              <a:t>w </a:t>
            </a:r>
            <a:r>
              <a:rPr lang="pl-PL" sz="1800" dirty="0"/>
              <a:t>razie ponownego uchwalenia ustawy przez Sejm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Prezydentowi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nie przysługuje prawo wystąpienia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do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Trybunału Konstytucyjnego</a:t>
            </a:r>
            <a:r>
              <a:rPr lang="pl-PL" sz="1800" dirty="0"/>
              <a:t>.</a:t>
            </a: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/>
              <a:t>Jeżeli Sejm ponownie nie uchwali ustawy w brzmieniu dotychczasowym, postępowanie ustawodawcze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ulega </a:t>
            </a:r>
            <a:r>
              <a:rPr lang="pl-PL" sz="1800" dirty="0"/>
              <a:t>zamknięciu.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67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052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5280" y="2527662"/>
            <a:ext cx="11521440" cy="1802676"/>
          </a:xfrm>
        </p:spPr>
        <p:txBody>
          <a:bodyPr>
            <a:normAutofit/>
          </a:bodyPr>
          <a:lstStyle/>
          <a:p>
            <a:pPr algn="ctr"/>
            <a:r>
              <a:rPr lang="pl-PL" b="1" dirty="0"/>
              <a:t>Zasada dyskontynuacji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prac parlamentarnych</a:t>
            </a:r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68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916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66274" y="1973179"/>
            <a:ext cx="10487526" cy="5462336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/>
              <a:t>Wyraża się </a:t>
            </a:r>
            <a:r>
              <a:rPr lang="pl-PL" sz="1800" dirty="0" smtClean="0"/>
              <a:t>w </a:t>
            </a:r>
            <a:r>
              <a:rPr lang="pl-PL" sz="1800" dirty="0"/>
              <a:t>tym, że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wszystkie niezałatwione sprawy przez Parlament uznaje się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za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zamknięte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wraz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z końcem danej kadencji</a:t>
            </a:r>
            <a:r>
              <a:rPr lang="pl-PL" sz="1800" dirty="0"/>
              <a:t>.</a:t>
            </a: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/>
              <a:t>Jej skutkiem jest to, że Sejm i Senat nowej kadencji nie przejmują spraw rozpoczętych </a:t>
            </a:r>
            <a:r>
              <a:rPr lang="pl-PL" sz="1800" dirty="0" smtClean="0"/>
              <a:t>i </a:t>
            </a:r>
            <a:r>
              <a:rPr lang="pl-PL" sz="1800" dirty="0"/>
              <a:t>niezakończonych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w </a:t>
            </a:r>
            <a:r>
              <a:rPr lang="pl-PL" sz="1800" dirty="0"/>
              <a:t>poprzedniej kadencji.</a:t>
            </a: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/>
              <a:t>Zasada ta nie jest uregulowana wprost w żadnym przepisie prawa. Jest ona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normą prawa zwyczajowego</a:t>
            </a:r>
            <a:r>
              <a:rPr lang="pl-PL" sz="1800" dirty="0"/>
              <a:t>,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ale </a:t>
            </a:r>
            <a:r>
              <a:rPr lang="pl-PL" sz="1800" dirty="0"/>
              <a:t>akceptowalną przez doktrynę, orzecznictwo, jak również przez samą praktykę parlamentarną.</a:t>
            </a: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/>
              <a:t>Największe znaczenie ma ona dla procedury ustawodawczej – w stosunku do ustaw nieprzedstawionych Prezydentowi do podpisu albo które Prezydent przekazał Sejmowi wraz wnioskiem o ponowne ich rozpatrzenie, a Sejm nie zdążył do tego wniosku się ustosunkować, następuje zamknięcie postępowania legislacyjnego i tym samym nie dochodzą one do </a:t>
            </a:r>
            <a:r>
              <a:rPr lang="pl-PL" sz="1800" dirty="0" smtClean="0"/>
              <a:t>skutku.</a:t>
            </a: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69</a:t>
            </a:fld>
            <a:endParaRPr lang="pl-PL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1252538"/>
            <a:ext cx="11353800" cy="4374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chemeClr val="bg1"/>
                </a:solidFill>
                <a:latin typeface="+mn-lt"/>
              </a:rPr>
              <a:t>	Czym jest zasada dyskontynuacji prac parlamentarnych?</a:t>
            </a:r>
          </a:p>
        </p:txBody>
      </p:sp>
    </p:spTree>
    <p:extLst>
      <p:ext uri="{BB962C8B-B14F-4D97-AF65-F5344CB8AC3E}">
        <p14:creationId xmlns:p14="http://schemas.microsoft.com/office/powerpoint/2010/main" val="424089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454" y="6514939"/>
            <a:ext cx="10515346" cy="246495"/>
          </a:xfrm>
        </p:spPr>
        <p:txBody>
          <a:bodyPr vert="horz">
            <a:normAutofit/>
          </a:bodyPr>
          <a:lstStyle/>
          <a:p>
            <a:pPr>
              <a:lnSpc>
                <a:spcPct val="70000"/>
              </a:lnSpc>
            </a:pPr>
            <a:r>
              <a:rPr lang="pl-PL" sz="1400" i="1" dirty="0" smtClean="0"/>
              <a:t>Źródło: </a:t>
            </a:r>
            <a:r>
              <a:rPr lang="pl-PL" sz="1400" i="1" dirty="0" smtClean="0">
                <a:hlinkClick r:id="rId2"/>
              </a:rPr>
              <a:t>https</a:t>
            </a:r>
            <a:r>
              <a:rPr lang="pl-PL" sz="1400" i="1" dirty="0">
                <a:hlinkClick r:id="rId2"/>
              </a:rPr>
              <a:t>://senat.edu.pl/senat/proces-legislacyjny</a:t>
            </a:r>
            <a:r>
              <a:rPr lang="pl-PL" sz="1400" i="1" dirty="0" smtClean="0">
                <a:hlinkClick r:id="rId2"/>
              </a:rPr>
              <a:t>/</a:t>
            </a:r>
            <a:r>
              <a:rPr lang="pl-PL" sz="1400" i="1" dirty="0" smtClean="0"/>
              <a:t> dostęp</a:t>
            </a:r>
            <a:r>
              <a:rPr lang="pl-PL" sz="1400" i="1" dirty="0"/>
              <a:t>: 22.08.2022 r.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7</a:t>
            </a:fld>
            <a:endParaRPr lang="pl-PL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0" y="1252538"/>
            <a:ext cx="11353800" cy="437469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+mn-lt"/>
              </a:rPr>
              <a:t>	</a:t>
            </a:r>
            <a:r>
              <a:rPr lang="pl-PL" sz="2400" b="1" dirty="0" smtClean="0">
                <a:solidFill>
                  <a:schemeClr val="bg1"/>
                </a:solidFill>
                <a:latin typeface="+mn-lt"/>
              </a:rPr>
              <a:t>Proces Legislacyjny cd.</a:t>
            </a:r>
            <a:endParaRPr lang="pl-PL" sz="2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7" y="1777039"/>
            <a:ext cx="10450830" cy="465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2414142"/>
            <a:ext cx="10515600" cy="2029715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/>
              <a:t>Są to zarówno reguły demokracji przedstawicielskiej funkcjonującej w systemie kadencyjnym,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jak </a:t>
            </a:r>
            <a:r>
              <a:rPr lang="pl-PL" sz="1800" dirty="0"/>
              <a:t>i względy praktyczne. </a:t>
            </a:r>
            <a:endParaRPr lang="pl-PL" sz="1800" dirty="0" smtClean="0"/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 smtClean="0"/>
              <a:t>Upływ </a:t>
            </a:r>
            <a:r>
              <a:rPr lang="pl-PL" sz="1800" dirty="0"/>
              <a:t>kadencji jest równoznaczny </a:t>
            </a:r>
            <a:r>
              <a:rPr lang="pl-PL" sz="1800" dirty="0" smtClean="0"/>
              <a:t>z </a:t>
            </a:r>
            <a:r>
              <a:rPr lang="pl-PL" sz="1800" dirty="0"/>
              <a:t>wygaśnięciem mandatu parlamentu w jego konkretnym składzie.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70</a:t>
            </a:fld>
            <a:endParaRPr lang="pl-PL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0" y="1252538"/>
            <a:ext cx="11353800" cy="4374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chemeClr val="bg1"/>
                </a:solidFill>
                <a:latin typeface="+mn-lt"/>
              </a:rPr>
              <a:t>	Uzasadnienie dla zasady dyskontynuacji prac parlamentarnych</a:t>
            </a:r>
          </a:p>
        </p:txBody>
      </p:sp>
    </p:spTree>
    <p:extLst>
      <p:ext uri="{BB962C8B-B14F-4D97-AF65-F5344CB8AC3E}">
        <p14:creationId xmlns:p14="http://schemas.microsoft.com/office/powerpoint/2010/main" val="163458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7629" y="1998205"/>
            <a:ext cx="10515600" cy="642390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pl-PL" sz="1800" dirty="0"/>
              <a:t>W systemie prawa występują przypadki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przełamujące tę zasadę</a:t>
            </a:r>
            <a:r>
              <a:rPr lang="pl-PL" sz="1800" dirty="0"/>
              <a:t>. Aktualnie jest ich sześć, spośród których cztery uregulowano w ustawach, a dwa w Regulaminie Sejmu</a:t>
            </a:r>
            <a:r>
              <a:rPr lang="pl-PL" sz="1800" dirty="0" smtClean="0"/>
              <a:t>.</a:t>
            </a:r>
          </a:p>
          <a:p>
            <a:pPr>
              <a:lnSpc>
                <a:spcPct val="130000"/>
              </a:lnSpc>
            </a:pPr>
            <a:endParaRPr lang="pl-PL" sz="1000" dirty="0"/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pl-PL" sz="1800" dirty="0" smtClean="0"/>
              <a:t>Przypadki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mające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znaczenie dla procedury ustawodawczej w sposób bezpośredni</a:t>
            </a:r>
            <a:r>
              <a:rPr lang="pl-PL" sz="1800" dirty="0"/>
              <a:t>:</a:t>
            </a:r>
          </a:p>
          <a:p>
            <a:pPr marL="800100" lvl="1" indent="-342900">
              <a:lnSpc>
                <a:spcPct val="130000"/>
              </a:lnSpc>
              <a:buFont typeface="+mj-lt"/>
              <a:buAutoNum type="arabicParenR"/>
            </a:pPr>
            <a:r>
              <a:rPr lang="pl-PL" sz="1800" dirty="0"/>
              <a:t>projekty ustaw zgłoszone w ramach obywatelskiej inicjatywy ustawodawczej, </a:t>
            </a:r>
            <a:r>
              <a:rPr lang="pl-PL" sz="1800" dirty="0" smtClean="0"/>
              <a:t>z </a:t>
            </a:r>
            <a:r>
              <a:rPr lang="pl-PL" sz="1800" dirty="0"/>
              <a:t>zastrzeżeniem,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że </a:t>
            </a:r>
            <a:r>
              <a:rPr lang="pl-PL" sz="1800" dirty="0"/>
              <a:t>w przypadku gdy również w kolejnej kadencji projekt ustawy </a:t>
            </a:r>
            <a:r>
              <a:rPr lang="pl-PL" sz="1800" dirty="0" smtClean="0"/>
              <a:t>nie </a:t>
            </a:r>
            <a:r>
              <a:rPr lang="pl-PL" sz="1800" dirty="0"/>
              <a:t>zostanie rozpatrzony, zasada dyskontynuacji prac parlamentarnych będzie już miała zastosowanie (art. 4 ust. 3 ustawy z dnia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24 </a:t>
            </a:r>
            <a:r>
              <a:rPr lang="pl-PL" sz="1800" dirty="0"/>
              <a:t>czerwca 1999 r. o wykonywaniu inicjatywy ustawodawczej przez </a:t>
            </a:r>
            <a:r>
              <a:rPr lang="pl-PL" sz="1800" dirty="0" smtClean="0"/>
              <a:t>obywateli);</a:t>
            </a:r>
            <a:endParaRPr lang="pl-PL" sz="1800" dirty="0"/>
          </a:p>
          <a:p>
            <a:pPr marL="800100" lvl="1" indent="-342900">
              <a:lnSpc>
                <a:spcPct val="130000"/>
              </a:lnSpc>
              <a:buFont typeface="+mj-lt"/>
              <a:buAutoNum type="arabicParenR"/>
            </a:pPr>
            <a:r>
              <a:rPr lang="pl-PL" sz="1800" dirty="0"/>
              <a:t>postępowania prowadzone przez Komisję do Spraw Unii Europejskiej (art. 148e Regulaminu Sejmu);</a:t>
            </a:r>
          </a:p>
          <a:p>
            <a:pPr marL="800100" lvl="1" indent="-342900">
              <a:lnSpc>
                <a:spcPct val="130000"/>
              </a:lnSpc>
              <a:buFont typeface="+mj-lt"/>
              <a:buAutoNum type="arabicParenR"/>
            </a:pPr>
            <a:r>
              <a:rPr lang="pl-PL" sz="1800" dirty="0"/>
              <a:t>postępowania w sprawie petycji prowadzone przez Komisję do Spraw Petycji (art. 126g Regulaminu Sejmu).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71</a:t>
            </a:fld>
            <a:endParaRPr lang="pl-PL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0" y="1252538"/>
            <a:ext cx="11353800" cy="4374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chemeClr val="bg1"/>
                </a:solidFill>
                <a:latin typeface="+mn-lt"/>
              </a:rPr>
              <a:t>	Wyjątki od zasady dyskontynuacji prac parlamentarnych</a:t>
            </a:r>
          </a:p>
        </p:txBody>
      </p:sp>
    </p:spTree>
    <p:extLst>
      <p:ext uri="{BB962C8B-B14F-4D97-AF65-F5344CB8AC3E}">
        <p14:creationId xmlns:p14="http://schemas.microsoft.com/office/powerpoint/2010/main" val="190391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3566" y="1126219"/>
            <a:ext cx="10947066" cy="5731782"/>
          </a:xfrm>
        </p:spPr>
        <p:txBody>
          <a:bodyPr>
            <a:normAutofit/>
          </a:bodyPr>
          <a:lstStyle/>
          <a:p>
            <a:pPr marL="373063" indent="-373063">
              <a:lnSpc>
                <a:spcPct val="130000"/>
              </a:lnSpc>
              <a:buFont typeface="+mj-lt"/>
              <a:buAutoNum type="arabicPeriod" startAt="2"/>
            </a:pPr>
            <a:r>
              <a:rPr lang="pl-PL" sz="1800" dirty="0" smtClean="0"/>
              <a:t>Przypadki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niezwiązane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bezpośrednio z procedurą ustawodawczą</a:t>
            </a:r>
            <a:r>
              <a:rPr lang="pl-PL" sz="1800" dirty="0"/>
              <a:t>:</a:t>
            </a:r>
          </a:p>
          <a:p>
            <a:pPr marL="703262" lvl="1" indent="-342900">
              <a:lnSpc>
                <a:spcPct val="130000"/>
              </a:lnSpc>
              <a:buFont typeface="+mj-lt"/>
              <a:buAutoNum type="arabicParenR"/>
            </a:pPr>
            <a:r>
              <a:rPr lang="pl-PL" sz="1800" dirty="0"/>
              <a:t>wstępny wniosek w sprawie pociągnięcia do odpowiedzialności konstytucyjnej przed Trybunałem Stanu,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za </a:t>
            </a:r>
            <a:r>
              <a:rPr lang="pl-PL" sz="1800" dirty="0"/>
              <a:t>wyjątkiem wniosku dotyczącego posła, który </a:t>
            </a:r>
            <a:r>
              <a:rPr lang="pl-PL" sz="1800" dirty="0" smtClean="0"/>
              <a:t>nie </a:t>
            </a:r>
            <a:r>
              <a:rPr lang="pl-PL" sz="1800" dirty="0"/>
              <a:t>uzyskał ponownie mandatu (art. 13a i art. 13b ustawy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z </a:t>
            </a:r>
            <a:r>
              <a:rPr lang="pl-PL" sz="1800" dirty="0"/>
              <a:t>dnia 26 marca </a:t>
            </a:r>
            <a:r>
              <a:rPr lang="pl-PL" sz="1800" dirty="0" smtClean="0"/>
              <a:t>1982 </a:t>
            </a:r>
            <a:r>
              <a:rPr lang="pl-PL" sz="1800" dirty="0"/>
              <a:t>r. o Trybunale Stanu (Dz. U. z 2022 r. poz. 732));</a:t>
            </a:r>
          </a:p>
          <a:p>
            <a:pPr marL="703262" lvl="1" indent="-342900">
              <a:lnSpc>
                <a:spcPct val="130000"/>
              </a:lnSpc>
              <a:buFont typeface="+mj-lt"/>
              <a:buAutoNum type="arabicParenR"/>
            </a:pPr>
            <a:r>
              <a:rPr lang="pl-PL" sz="1800" dirty="0"/>
              <a:t>sprawozdanie z działalności komisji śledczej, jeżeli w poprzedniej kadencji sprawozdanie to nie zostało rozpatrzone (art. 21 ustawy z dnia 21 stycznia 1999 r. o sejmowej komisji śledczej (Dz. U. z 2016 r.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poz</a:t>
            </a:r>
            <a:r>
              <a:rPr lang="pl-PL" sz="1800" dirty="0"/>
              <a:t>. 1024));</a:t>
            </a:r>
          </a:p>
          <a:p>
            <a:pPr marL="703262" lvl="1" indent="-342900">
              <a:lnSpc>
                <a:spcPct val="130000"/>
              </a:lnSpc>
              <a:buFont typeface="+mj-lt"/>
              <a:buAutoNum type="arabicParenR"/>
            </a:pPr>
            <a:r>
              <a:rPr lang="pl-PL" sz="1800" dirty="0"/>
              <a:t>wniosek o wyrażenie zgody na pociągnięcie posła lub senatora do odpowiedzialności karnej w sprawie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o </a:t>
            </a:r>
            <a:r>
              <a:rPr lang="pl-PL" sz="1800" dirty="0"/>
              <a:t>przestępstwo ścigane z oskarżenia publicznego lub przestępstwo ścigane z oskarżenia prywatnego,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wniosek o </a:t>
            </a:r>
            <a:r>
              <a:rPr lang="pl-PL" sz="1800" dirty="0"/>
              <a:t>wyrażenie zgody na pociągnięcie posła lub senatora do cywilnej odpowiedzialności sądowej,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który </a:t>
            </a:r>
            <a:r>
              <a:rPr lang="pl-PL" sz="1800" dirty="0"/>
              <a:t>podejmując działania wchodzące w zakres sprawowania mandatu, narusza prawa osób trzecich, wniosek o wyrażenie zgody na zatrzymanie lub aresztowanie posła lub senatora, o ile poseł lub senator, którego wniosek dotyczy, został wybrany na tę kadencję (art. 11 ust. 4 ustawy z dnia 9 maja 1996 r.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o </a:t>
            </a:r>
            <a:r>
              <a:rPr lang="pl-PL" sz="1800" dirty="0"/>
              <a:t>wykonywaniu mandatu posła i senatora </a:t>
            </a:r>
            <a:r>
              <a:rPr lang="pl-PL" sz="1800" dirty="0" smtClean="0"/>
              <a:t>(</a:t>
            </a:r>
            <a:r>
              <a:rPr lang="pl-PL" sz="1800" dirty="0"/>
              <a:t>Dz. U. z 2022 r. poz. 1339)).</a:t>
            </a:r>
          </a:p>
          <a:p>
            <a:pPr marL="800100" lvl="1" indent="-342900">
              <a:lnSpc>
                <a:spcPct val="130000"/>
              </a:lnSpc>
              <a:buFont typeface="+mj-lt"/>
              <a:buAutoNum type="arabicParenR"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72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231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9186" y="1001388"/>
            <a:ext cx="10515600" cy="856040"/>
          </a:xfrm>
        </p:spPr>
        <p:txBody>
          <a:bodyPr>
            <a:normAutofit/>
          </a:bodyPr>
          <a:lstStyle/>
          <a:p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Brak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jednolitego stanowiska w zakresie relacji zasady dyskontynuacji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prac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parlamentarnych w stosunku </a:t>
            </a:r>
            <a:b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do ustawy budżetowej </a:t>
            </a:r>
            <a:endParaRPr lang="pl-PL" sz="1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69186" y="2271013"/>
            <a:ext cx="10515600" cy="3224814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pl-PL" sz="1800" dirty="0" smtClean="0"/>
              <a:t>Zwolennicy niestosowania tej zasady w stosunku do ustawy budżetowej przedstawiają argumenty:</a:t>
            </a:r>
          </a:p>
          <a:p>
            <a:pPr marL="373063" indent="-373063" defTabSz="9017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  <a:tabLst>
                <a:tab pos="1612900" algn="l"/>
              </a:tabLst>
            </a:pPr>
            <a:r>
              <a:rPr lang="pl-PL" sz="1800" dirty="0"/>
              <a:t>m</a:t>
            </a:r>
            <a:r>
              <a:rPr lang="pl-PL" sz="1800" dirty="0" smtClean="0"/>
              <a:t>aterialne	–	ważniejsze jest to, aby państwo miało uchwalony budżet, a nie to, której kadencji Sejm go</a:t>
            </a:r>
            <a:br>
              <a:rPr lang="pl-PL" sz="1800" dirty="0" smtClean="0"/>
            </a:br>
            <a:r>
              <a:rPr lang="pl-PL" sz="1800" dirty="0" smtClean="0"/>
              <a:t>		uchwalił;</a:t>
            </a:r>
          </a:p>
          <a:p>
            <a:pPr marL="373063" indent="-373063" defTabSz="598488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  <a:tabLst>
                <a:tab pos="1612900" algn="l"/>
              </a:tabLst>
            </a:pPr>
            <a:r>
              <a:rPr lang="pl-PL" sz="1800" dirty="0"/>
              <a:t>f</a:t>
            </a:r>
            <a:r>
              <a:rPr lang="pl-PL" sz="1800" dirty="0" smtClean="0"/>
              <a:t>ormalne	–</a:t>
            </a:r>
            <a:r>
              <a:rPr lang="pl-PL" sz="1800" dirty="0"/>
              <a:t>	szczególny charakter ustawy budżetowej, odrębny tryb jej uchwalania, specyficzne terminy</a:t>
            </a:r>
            <a:r>
              <a:rPr lang="pl-PL" sz="1800" dirty="0" smtClean="0"/>
              <a:t>,</a:t>
            </a:r>
            <a:br>
              <a:rPr lang="pl-PL" sz="1800" dirty="0" smtClean="0"/>
            </a:br>
            <a:r>
              <a:rPr lang="pl-PL" sz="1800" dirty="0" smtClean="0"/>
              <a:t>		zakaz </a:t>
            </a:r>
            <a:r>
              <a:rPr lang="pl-PL" sz="1800" dirty="0"/>
              <a:t>wycofania </a:t>
            </a:r>
            <a:r>
              <a:rPr lang="pl-PL" sz="1800" dirty="0" smtClean="0"/>
              <a:t>projektu ustawy.</a:t>
            </a:r>
          </a:p>
          <a:p>
            <a:pPr>
              <a:lnSpc>
                <a:spcPct val="130000"/>
              </a:lnSpc>
            </a:pPr>
            <a:r>
              <a:rPr lang="pl-PL" sz="1800" dirty="0" smtClean="0"/>
              <a:t>Ani Konstytucja RP ani ustawa z dnia 27 sierpnia 2009 r. o finansach publicznych (Dz. U. z 2022 r. poz. 1634, </a:t>
            </a:r>
            <a:br>
              <a:rPr lang="pl-PL" sz="1800" dirty="0" smtClean="0"/>
            </a:br>
            <a:r>
              <a:rPr lang="pl-PL" sz="1800" dirty="0" smtClean="0"/>
              <a:t>z </a:t>
            </a:r>
            <a:r>
              <a:rPr lang="pl-PL" sz="1800" dirty="0" err="1" smtClean="0"/>
              <a:t>późn</a:t>
            </a:r>
            <a:r>
              <a:rPr lang="pl-PL" sz="1800" dirty="0" smtClean="0"/>
              <a:t>. zm.) nie zawierają wprost, jak ma to miejsce w innych przypadkach, wyjątku od zastosowania zasady dyskontynuacji. </a:t>
            </a: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73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676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39634" y="3073037"/>
            <a:ext cx="11512732" cy="711926"/>
          </a:xfrm>
        </p:spPr>
        <p:txBody>
          <a:bodyPr>
            <a:noAutofit/>
          </a:bodyPr>
          <a:lstStyle/>
          <a:p>
            <a:pPr algn="ctr"/>
            <a:r>
              <a:rPr lang="pl-PL" b="1" dirty="0"/>
              <a:t>„Tryby odrębne</a:t>
            </a:r>
            <a:r>
              <a:rPr lang="pl-PL" b="1" dirty="0" smtClean="0"/>
              <a:t>”</a:t>
            </a:r>
            <a:endParaRPr lang="pl-PL" b="1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74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273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71693" y="2066543"/>
            <a:ext cx="10477833" cy="3337307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 smtClean="0"/>
              <a:t>Konstytucja RP i Regulamin Sejmu przewidują kilka przypadków, w których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proces ustawodawczy ulega modyfikacji</a:t>
            </a:r>
            <a:r>
              <a:rPr lang="pl-PL" sz="1800" dirty="0" smtClean="0"/>
              <a:t>. Wyjątkowo modyfikacje mogą zostać wprowadzone również w ustawach szczególnych </a:t>
            </a:r>
            <a:br>
              <a:rPr lang="pl-PL" sz="1800" dirty="0" smtClean="0"/>
            </a:br>
            <a:r>
              <a:rPr lang="pl-PL" sz="1800" dirty="0" smtClean="0"/>
              <a:t>– przykład: ustawa z dnia 24 </a:t>
            </a:r>
            <a:r>
              <a:rPr lang="pl-PL" sz="1800" dirty="0"/>
              <a:t>czerwca 1999 r. o wykonywaniu inicjatywy ustawodawczej przez </a:t>
            </a:r>
            <a:r>
              <a:rPr lang="pl-PL" sz="1800" dirty="0" smtClean="0"/>
              <a:t>obywateli.</a:t>
            </a: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 smtClean="0"/>
              <a:t>Część modyfikacji może dotyczyć odmienności w zakresie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prawa inicjatywy ustawodawczej</a:t>
            </a:r>
            <a:r>
              <a:rPr lang="pl-PL" sz="1800" dirty="0" smtClean="0"/>
              <a:t>, część – w zakresie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wymaganej większości </a:t>
            </a:r>
            <a:r>
              <a:rPr lang="pl-PL" sz="1800" dirty="0" smtClean="0"/>
              <a:t>przy głosowaniach, a część – w zakresie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terminów na podjęcie odpowiednich czynności</a:t>
            </a:r>
            <a:r>
              <a:rPr lang="pl-PL" sz="1800" dirty="0" smtClean="0"/>
              <a:t>. </a:t>
            </a:r>
          </a:p>
          <a:p>
            <a:pPr algn="just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75</a:t>
            </a:fld>
            <a:endParaRPr lang="pl-PL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0" y="1252538"/>
            <a:ext cx="11353800" cy="4374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chemeClr val="bg1"/>
                </a:solidFill>
                <a:latin typeface="+mn-lt"/>
              </a:rPr>
              <a:t>	Zagadnienia wprowadzające</a:t>
            </a:r>
          </a:p>
        </p:txBody>
      </p:sp>
    </p:spTree>
    <p:extLst>
      <p:ext uri="{BB962C8B-B14F-4D97-AF65-F5344CB8AC3E}">
        <p14:creationId xmlns:p14="http://schemas.microsoft.com/office/powerpoint/2010/main" val="196388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3565" y="1121343"/>
            <a:ext cx="11091445" cy="5327583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 smtClean="0">
                <a:solidFill>
                  <a:schemeClr val="accent3">
                    <a:lumMod val="75000"/>
                  </a:schemeClr>
                </a:solidFill>
              </a:rPr>
              <a:t>Na szczególną uwagę projektów ustaw, których dotyczą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modyfikacje w zakresie procesu ustawodawczego</a:t>
            </a:r>
            <a:r>
              <a:rPr lang="pl-PL" sz="1800" dirty="0" smtClean="0">
                <a:solidFill>
                  <a:schemeClr val="accent3">
                    <a:lumMod val="75000"/>
                  </a:schemeClr>
                </a:solidFill>
              </a:rPr>
              <a:t>, zasługują projekty:</a:t>
            </a:r>
          </a:p>
          <a:p>
            <a:pPr marL="265113" indent="-263525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 smtClean="0">
                <a:solidFill>
                  <a:schemeClr val="accent3">
                    <a:lumMod val="75000"/>
                  </a:schemeClr>
                </a:solidFill>
              </a:rPr>
              <a:t>pilne projekty ustaw;</a:t>
            </a:r>
          </a:p>
          <a:p>
            <a:pPr marL="265113" indent="-263525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>
                <a:solidFill>
                  <a:schemeClr val="accent3">
                    <a:lumMod val="75000"/>
                  </a:schemeClr>
                </a:solidFill>
              </a:rPr>
              <a:t>ustaw budżetowo-finansowych;</a:t>
            </a:r>
          </a:p>
          <a:p>
            <a:pPr marL="265113" indent="-263525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>
                <a:solidFill>
                  <a:schemeClr val="accent3">
                    <a:lumMod val="75000"/>
                  </a:schemeClr>
                </a:solidFill>
              </a:rPr>
              <a:t>„</a:t>
            </a:r>
            <a:r>
              <a:rPr lang="pl-PL" sz="1800" dirty="0" smtClean="0">
                <a:solidFill>
                  <a:schemeClr val="accent3">
                    <a:lumMod val="75000"/>
                  </a:schemeClr>
                </a:solidFill>
              </a:rPr>
              <a:t>ustaw kościelnych”;</a:t>
            </a:r>
            <a:endParaRPr lang="pl-PL" sz="1800" dirty="0">
              <a:solidFill>
                <a:schemeClr val="accent3">
                  <a:lumMod val="75000"/>
                </a:schemeClr>
              </a:solidFill>
            </a:endParaRPr>
          </a:p>
          <a:p>
            <a:pPr marL="265113" indent="-263525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 smtClean="0">
                <a:solidFill>
                  <a:schemeClr val="accent3">
                    <a:lumMod val="75000"/>
                  </a:schemeClr>
                </a:solidFill>
              </a:rPr>
              <a:t>ustaw wyrażających </a:t>
            </a:r>
            <a:r>
              <a:rPr lang="pl-PL" sz="1800" dirty="0">
                <a:solidFill>
                  <a:schemeClr val="accent3">
                    <a:lumMod val="75000"/>
                  </a:schemeClr>
                </a:solidFill>
              </a:rPr>
              <a:t>zgodę na ratyfikację </a:t>
            </a:r>
            <a:r>
              <a:rPr lang="pl-PL" sz="1800" dirty="0" smtClean="0">
                <a:solidFill>
                  <a:schemeClr val="accent3">
                    <a:lumMod val="75000"/>
                  </a:schemeClr>
                </a:solidFill>
              </a:rPr>
              <a:t>umów międzynarodowych przekazujących </a:t>
            </a:r>
            <a:r>
              <a:rPr lang="pl-PL" sz="1800" dirty="0">
                <a:solidFill>
                  <a:schemeClr val="accent3">
                    <a:lumMod val="75000"/>
                  </a:schemeClr>
                </a:solidFill>
              </a:rPr>
              <a:t>organizacji międzynarodowej lub organowi międzynarodowemu kompetencje organów władzy państwowej w niektórych </a:t>
            </a:r>
            <a:r>
              <a:rPr lang="pl-PL" sz="1800" dirty="0" smtClean="0">
                <a:solidFill>
                  <a:schemeClr val="accent3">
                    <a:lumMod val="75000"/>
                  </a:schemeClr>
                </a:solidFill>
              </a:rPr>
              <a:t>sprawach;</a:t>
            </a:r>
          </a:p>
          <a:p>
            <a:pPr marL="265113" indent="-263525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>
                <a:solidFill>
                  <a:schemeClr val="accent3">
                    <a:lumMod val="75000"/>
                  </a:schemeClr>
                </a:solidFill>
              </a:rPr>
              <a:t>ustaw o zmianie </a:t>
            </a:r>
            <a:r>
              <a:rPr lang="pl-PL" sz="1800" dirty="0" smtClean="0">
                <a:solidFill>
                  <a:schemeClr val="accent3">
                    <a:lumMod val="75000"/>
                  </a:schemeClr>
                </a:solidFill>
              </a:rPr>
              <a:t>Konstytucji; </a:t>
            </a:r>
            <a:endParaRPr lang="pl-PL" sz="1800" dirty="0">
              <a:solidFill>
                <a:schemeClr val="accent3">
                  <a:lumMod val="75000"/>
                </a:schemeClr>
              </a:solidFill>
            </a:endParaRPr>
          </a:p>
          <a:p>
            <a:pPr marL="265113" indent="-263525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 smtClean="0">
                <a:solidFill>
                  <a:schemeClr val="accent3">
                    <a:lumMod val="75000"/>
                  </a:schemeClr>
                </a:solidFill>
              </a:rPr>
              <a:t>kodeksów;</a:t>
            </a:r>
          </a:p>
          <a:p>
            <a:pPr marL="265113" indent="-263525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 smtClean="0">
                <a:solidFill>
                  <a:schemeClr val="accent3">
                    <a:lumMod val="75000"/>
                  </a:schemeClr>
                </a:solidFill>
              </a:rPr>
              <a:t>ustaw wykonujących </a:t>
            </a:r>
            <a:r>
              <a:rPr lang="pl-PL" sz="1800" dirty="0">
                <a:solidFill>
                  <a:schemeClr val="accent3">
                    <a:lumMod val="75000"/>
                  </a:schemeClr>
                </a:solidFill>
              </a:rPr>
              <a:t>prawo Unii Europejskiej;</a:t>
            </a:r>
          </a:p>
          <a:p>
            <a:pPr marL="265113" indent="-263525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 smtClean="0">
                <a:solidFill>
                  <a:schemeClr val="accent3">
                    <a:lumMod val="75000"/>
                  </a:schemeClr>
                </a:solidFill>
              </a:rPr>
              <a:t>ustaw zgłoszonych w ramach obywatelskiej inicjatywy ustawodawczej;</a:t>
            </a:r>
          </a:p>
          <a:p>
            <a:pPr marL="265113" indent="-263525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 smtClean="0">
                <a:solidFill>
                  <a:schemeClr val="accent3">
                    <a:lumMod val="75000"/>
                  </a:schemeClr>
                </a:solidFill>
              </a:rPr>
              <a:t>ustaw zgłoszonych w ramach skróconego </a:t>
            </a:r>
            <a:r>
              <a:rPr lang="pl-PL" sz="1800" dirty="0">
                <a:solidFill>
                  <a:schemeClr val="accent3">
                    <a:lumMod val="75000"/>
                  </a:schemeClr>
                </a:solidFill>
              </a:rPr>
              <a:t>postępowania z projektami </a:t>
            </a:r>
            <a:r>
              <a:rPr lang="pl-PL" sz="1800" dirty="0" smtClean="0">
                <a:solidFill>
                  <a:schemeClr val="accent3">
                    <a:lumMod val="75000"/>
                  </a:schemeClr>
                </a:solidFill>
              </a:rPr>
              <a:t>ustaw</a:t>
            </a:r>
            <a:r>
              <a:rPr lang="pl-PL" sz="1800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pl-PL" sz="18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76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548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11534" y="1900026"/>
            <a:ext cx="10838782" cy="4597027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 smtClean="0"/>
              <a:t>Podstawa prawna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pilnego projektu ustawy</a:t>
            </a:r>
            <a:r>
              <a:rPr lang="pl-PL" sz="1800" dirty="0" smtClean="0"/>
              <a:t>, czy też tzw. „pilnej ścieżki legislacyjnej” albo „pilnej ścieżki ustawodawczej”, została zawarta w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art. 123 ust. 1 </a:t>
            </a:r>
            <a:r>
              <a:rPr lang="pl-PL" sz="1800" dirty="0" smtClean="0"/>
              <a:t>Konstytucji RP, zgodnie z którym: </a:t>
            </a: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 smtClean="0"/>
              <a:t>Rada Ministrów może uznać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uchwalony przez siebie projekt ustawy </a:t>
            </a:r>
            <a:r>
              <a:rPr lang="pl-PL" sz="1800" dirty="0" smtClean="0"/>
              <a:t>za pilny.</a:t>
            </a: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 smtClean="0"/>
              <a:t>Art</a:t>
            </a:r>
            <a:r>
              <a:rPr lang="pl-PL" sz="1800" dirty="0"/>
              <a:t>. 123 Konstytucji RP </a:t>
            </a:r>
            <a:r>
              <a:rPr lang="pl-PL" sz="1800" dirty="0" smtClean="0"/>
              <a:t>=&gt; mechanizm prawny dla Rady Ministrów, </a:t>
            </a:r>
            <a:r>
              <a:rPr lang="pl-PL" sz="1800" dirty="0"/>
              <a:t>który pozwala na przyspieszenie procedury </a:t>
            </a:r>
            <a:r>
              <a:rPr lang="pl-PL" sz="1800" dirty="0" smtClean="0"/>
              <a:t>legislacyjnej, jednak z pewnymi ograniczeniami, zarówno podmiotowymi, jak i przedmiotowym.</a:t>
            </a: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Ograniczenia podmiotowe</a:t>
            </a:r>
            <a:r>
              <a:rPr lang="pl-PL" sz="1800" dirty="0"/>
              <a:t>:</a:t>
            </a:r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/>
              <a:t>jedynym organem uprawnionym do zdecydowania o pilnym charakterze projektu ustawy jest Rada Ministrów;</a:t>
            </a:r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/>
              <a:t>projekt ustawy, który może być uznany za pilny, to projekt tylko i wyłącznie uchwalony przez Radę Ministrów; projekt wniesiony przez żaden inny organ nie skorzysta z tego mechanizmu.</a:t>
            </a:r>
          </a:p>
          <a:p>
            <a:pPr>
              <a:lnSpc>
                <a:spcPct val="130000"/>
              </a:lnSpc>
              <a:spcBef>
                <a:spcPts val="1800"/>
              </a:spcBef>
            </a:pPr>
            <a:endParaRPr lang="pl-PL" sz="1800" dirty="0"/>
          </a:p>
          <a:p>
            <a:pPr algn="just"/>
            <a:endParaRPr lang="pl-PL" dirty="0" smtClean="0"/>
          </a:p>
          <a:p>
            <a:pPr algn="just"/>
            <a:endParaRPr lang="pl-PL" dirty="0"/>
          </a:p>
          <a:p>
            <a:pPr marL="457200" indent="-457200" algn="just">
              <a:buFont typeface="+mj-lt"/>
              <a:buAutoNum type="arabicParenR"/>
            </a:pPr>
            <a:endParaRPr lang="pl-PL" dirty="0" smtClean="0"/>
          </a:p>
          <a:p>
            <a:pPr marL="457200" indent="-457200" algn="just">
              <a:buFont typeface="+mj-lt"/>
              <a:buAutoNum type="arabicParenR"/>
            </a:pPr>
            <a:endParaRPr lang="pl-PL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dirty="0" smtClean="0"/>
          </a:p>
          <a:p>
            <a:pPr algn="just"/>
            <a:endParaRPr lang="pl-PL" dirty="0"/>
          </a:p>
          <a:p>
            <a:pPr algn="just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77</a:t>
            </a:fld>
            <a:endParaRPr lang="pl-PL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0" y="1252538"/>
            <a:ext cx="11353800" cy="4374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chemeClr val="bg1"/>
                </a:solidFill>
                <a:latin typeface="+mn-lt"/>
              </a:rPr>
              <a:t>	Pilny projekt ustawy</a:t>
            </a:r>
          </a:p>
        </p:txBody>
      </p:sp>
    </p:spTree>
    <p:extLst>
      <p:ext uri="{BB962C8B-B14F-4D97-AF65-F5344CB8AC3E}">
        <p14:creationId xmlns:p14="http://schemas.microsoft.com/office/powerpoint/2010/main" val="89648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3296653"/>
            <a:ext cx="10515600" cy="3059696"/>
          </a:xfrm>
        </p:spPr>
        <p:txBody>
          <a:bodyPr vert="horz"/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r>
              <a:rPr lang="pl-PL" sz="1800" dirty="0" smtClean="0"/>
              <a:t>Przykład pisma kierującego do Sejmu projekt </a:t>
            </a:r>
            <a:br>
              <a:rPr lang="pl-PL" sz="1800" dirty="0" smtClean="0"/>
            </a:br>
            <a:r>
              <a:rPr lang="pl-PL" sz="1800" dirty="0" smtClean="0"/>
              <a:t>ustawy uznanej przez Radę Ministrów za pilny.</a:t>
            </a: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78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" t="6533" r="-250" b="7483"/>
          <a:stretch/>
        </p:blipFill>
        <p:spPr>
          <a:xfrm>
            <a:off x="5648325" y="975230"/>
            <a:ext cx="4727575" cy="574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89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6125" y="1536569"/>
            <a:ext cx="10515600" cy="4185501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Ograniczenia przedmiotowe – projekty:</a:t>
            </a:r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 smtClean="0"/>
              <a:t>ustaw podatkowych;</a:t>
            </a:r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 smtClean="0"/>
              <a:t>ustaw </a:t>
            </a:r>
            <a:r>
              <a:rPr lang="pl-PL" sz="1800" dirty="0"/>
              <a:t>dotyczących wyboru Prezydenta RP, Sejmu, Senatu oraz organów samorządu terytorialnego;</a:t>
            </a:r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/>
              <a:t>ustaw regulujących ustrój i właściwość władz publicznych;</a:t>
            </a:r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/>
              <a:t>kodeksów</a:t>
            </a:r>
            <a:r>
              <a:rPr lang="pl-PL" sz="1800" dirty="0" smtClean="0"/>
              <a:t>.</a:t>
            </a:r>
          </a:p>
          <a:p>
            <a:pPr>
              <a:lnSpc>
                <a:spcPct val="130000"/>
              </a:lnSpc>
            </a:pPr>
            <a:endParaRPr lang="pl-PL" sz="1800" dirty="0"/>
          </a:p>
          <a:p>
            <a:pPr>
              <a:lnSpc>
                <a:spcPct val="130000"/>
              </a:lnSpc>
            </a:pPr>
            <a:r>
              <a:rPr lang="pl-PL" sz="1800" dirty="0" smtClean="0"/>
              <a:t>Nie ma możliwości zastosowania trybu pilnego w stosunku do projektów takich ustaw z uwagi na fakt, </a:t>
            </a:r>
            <a:br>
              <a:rPr lang="pl-PL" sz="1800" dirty="0" smtClean="0"/>
            </a:br>
            <a:r>
              <a:rPr lang="pl-PL" sz="1800" dirty="0" smtClean="0"/>
              <a:t>że ww. materie mają istotne znaczenie dla funkcjonowania państwa (zwłaszcza dla zasady podziału władzy) </a:t>
            </a:r>
            <a:br>
              <a:rPr lang="pl-PL" sz="1800" dirty="0" smtClean="0"/>
            </a:br>
            <a:r>
              <a:rPr lang="pl-PL" sz="1800" dirty="0" smtClean="0"/>
              <a:t>lub też kompleksowo regulują całe dziedziny stosunków społecznych (kodeksy)</a:t>
            </a:r>
            <a:r>
              <a:rPr lang="pl-PL" sz="1800" baseline="30000" dirty="0" smtClean="0"/>
              <a:t>1)</a:t>
            </a:r>
            <a:r>
              <a:rPr lang="pl-PL" sz="1800" dirty="0" smtClean="0"/>
              <a:t>.</a:t>
            </a:r>
            <a:endParaRPr lang="pl-PL" sz="1800" dirty="0"/>
          </a:p>
          <a:p>
            <a:pPr algn="just"/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79</a:t>
            </a:fld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701219" y="5917800"/>
            <a:ext cx="10885191" cy="34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defTabSz="357188">
              <a:lnSpc>
                <a:spcPct val="130000"/>
              </a:lnSpc>
              <a:spcBef>
                <a:spcPts val="2400"/>
              </a:spcBef>
            </a:pPr>
            <a:r>
              <a:rPr lang="pl-PL" sz="1400" baseline="30000" dirty="0">
                <a:solidFill>
                  <a:schemeClr val="tx1">
                    <a:tint val="75000"/>
                  </a:schemeClr>
                </a:solidFill>
              </a:rPr>
              <a:t>1)</a:t>
            </a:r>
            <a:r>
              <a:rPr lang="pl-PL" sz="1400" dirty="0" smtClean="0"/>
              <a:t>	</a:t>
            </a:r>
            <a:r>
              <a:rPr lang="pl-PL" sz="1400" dirty="0">
                <a:solidFill>
                  <a:schemeClr val="tx1">
                    <a:tint val="75000"/>
                  </a:schemeClr>
                </a:solidFill>
              </a:rPr>
              <a:t>B. Banaszak, </a:t>
            </a:r>
            <a:r>
              <a:rPr lang="pl-PL" sz="1400" i="1" dirty="0">
                <a:solidFill>
                  <a:schemeClr val="tx1">
                    <a:tint val="75000"/>
                  </a:schemeClr>
                </a:solidFill>
              </a:rPr>
              <a:t>Konstytucja Rzeczypospolitej Polskiej. Komentarz</a:t>
            </a:r>
            <a:r>
              <a:rPr lang="pl-PL" sz="1400" dirty="0">
                <a:solidFill>
                  <a:schemeClr val="tx1">
                    <a:tint val="75000"/>
                  </a:schemeClr>
                </a:solidFill>
              </a:rPr>
              <a:t>, Warszawa 2012, s</a:t>
            </a:r>
            <a:r>
              <a:rPr lang="pl-PL" sz="1400" dirty="0" smtClean="0">
                <a:solidFill>
                  <a:schemeClr val="tx1">
                    <a:tint val="75000"/>
                  </a:schemeClr>
                </a:solidFill>
              </a:rPr>
              <a:t>. 716</a:t>
            </a:r>
            <a:r>
              <a:rPr lang="pl-PL" sz="1400" dirty="0">
                <a:solidFill>
                  <a:schemeClr val="tx1">
                    <a:tint val="75000"/>
                  </a:schemeClr>
                </a:solidFill>
              </a:rPr>
              <a:t>.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801189" y="5917800"/>
            <a:ext cx="475488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64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9634" y="3068683"/>
            <a:ext cx="11512732" cy="720634"/>
          </a:xfrm>
        </p:spPr>
        <p:txBody>
          <a:bodyPr>
            <a:noAutofit/>
          </a:bodyPr>
          <a:lstStyle/>
          <a:p>
            <a:pPr algn="ctr"/>
            <a:r>
              <a:rPr lang="pl-PL" b="1" dirty="0" smtClean="0"/>
              <a:t>Inicjatywa ustawodawcza</a:t>
            </a:r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073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39774" y="885826"/>
            <a:ext cx="11223625" cy="5353609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pl-PL" sz="1800" dirty="0" smtClean="0"/>
              <a:t>Orzeczenie Trybunału Konstytucyjnego z </a:t>
            </a:r>
            <a:r>
              <a:rPr lang="pl-PL" sz="1800" dirty="0"/>
              <a:t>dnia 9 stycznia 1996 r</a:t>
            </a:r>
            <a:r>
              <a:rPr lang="pl-PL" sz="1800" dirty="0" smtClean="0"/>
              <a:t>. (sygn. akt K 18/95, </a:t>
            </a:r>
            <a:r>
              <a:rPr lang="pl-PL" sz="1800" dirty="0"/>
              <a:t>OTK </a:t>
            </a:r>
            <a:r>
              <a:rPr lang="pl-PL" sz="1800" dirty="0" smtClean="0"/>
              <a:t>1996, Nr 1, poz. 1) </a:t>
            </a:r>
            <a:r>
              <a:rPr lang="pl-PL" sz="1800" i="1" dirty="0" smtClean="0"/>
              <a:t/>
            </a:r>
            <a:br>
              <a:rPr lang="pl-PL" sz="1800" i="1" dirty="0" smtClean="0"/>
            </a:br>
            <a:r>
              <a:rPr lang="pl-PL" sz="1800" dirty="0" smtClean="0"/>
              <a:t>– teza nieaktualna:</a:t>
            </a:r>
            <a:endParaRPr lang="pl-PL" sz="1800" dirty="0"/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pl-PL" sz="1800" dirty="0" smtClean="0"/>
              <a:t>„W </a:t>
            </a:r>
            <a:r>
              <a:rPr lang="pl-PL" sz="1800" dirty="0"/>
              <a:t>pilnym trybie ustawodawczym posłowie nie mogą wprowadzać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poprawek dowolnie rozszerzających zakres regulacji ustawowej poza materie zawarte w pilnym projekcie ustawy pochodzącym od Rady Ministrów</a:t>
            </a:r>
            <a:r>
              <a:rPr lang="pl-PL" sz="1800" dirty="0"/>
              <a:t>. Takie rozszerzenie zakresu regulacji byłoby sprzeczne </a:t>
            </a:r>
            <a:r>
              <a:rPr lang="pl-PL" sz="1800" dirty="0" smtClean="0"/>
              <a:t>z </a:t>
            </a:r>
            <a:r>
              <a:rPr lang="pl-PL" sz="1800" dirty="0"/>
              <a:t>wyłącznością inicjatywy ustawodawczej Rady Ministrów w pilnym trybie ustawodawczym (byłoby to równoznaczne </a:t>
            </a:r>
            <a:r>
              <a:rPr lang="pl-PL" sz="1800" dirty="0" smtClean="0"/>
              <a:t>z </a:t>
            </a:r>
            <a:r>
              <a:rPr lang="pl-PL" sz="1800" dirty="0"/>
              <a:t>podjęciem inicjatywy ustawodawczej przez posłów w trybie,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w </a:t>
            </a:r>
            <a:r>
              <a:rPr lang="pl-PL" sz="1800" dirty="0"/>
              <a:t>którym im ta inicjatywa nie przysługuje), a zarazem stanowiłoby przekroczenie konstytucyjnego upoważnienia </a:t>
            </a:r>
            <a:r>
              <a:rPr lang="pl-PL" sz="1800" dirty="0" smtClean="0"/>
              <a:t>do </a:t>
            </a:r>
            <a:r>
              <a:rPr lang="pl-PL" sz="1800" dirty="0"/>
              <a:t>działania w sposób odmienny od trybu zwykłego w sprawach, które mogą być normowane tylko w trybie </a:t>
            </a:r>
            <a:r>
              <a:rPr lang="pl-PL" sz="1800" dirty="0" smtClean="0"/>
              <a:t>zwykłym (…).</a:t>
            </a:r>
            <a:endParaRPr lang="pl-PL" sz="1800" dirty="0"/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pl-PL" sz="1800" dirty="0" smtClean="0"/>
              <a:t>Teza </a:t>
            </a:r>
            <a:r>
              <a:rPr lang="pl-PL" sz="1800" dirty="0"/>
              <a:t>o niedopuszczalności wprowadzania przez posłów w ramach pilnego trybu ustawodawczego dowolnych zmian wychodzących poza zakres regulacji określony przedłożeniem rządowym nie oznacza, że w toku prac parlamentarnych nie mogą być wprowadzane żadne nowości </a:t>
            </a:r>
            <a:r>
              <a:rPr lang="pl-PL" sz="1800" dirty="0" smtClean="0"/>
              <a:t>w </a:t>
            </a:r>
            <a:r>
              <a:rPr lang="pl-PL" sz="1800" dirty="0"/>
              <a:t>stosunku do propozycji zawartych w projekcie rządowym </a:t>
            </a:r>
            <a:r>
              <a:rPr lang="pl-PL" sz="1800" dirty="0" smtClean="0"/>
              <a:t>(…). Posłowie </a:t>
            </a:r>
            <a:r>
              <a:rPr lang="pl-PL" sz="1800" dirty="0"/>
              <a:t>mogą </a:t>
            </a:r>
            <a:r>
              <a:rPr lang="pl-PL" sz="1800" dirty="0" smtClean="0"/>
              <a:t>(…) uznać</a:t>
            </a:r>
            <a:r>
              <a:rPr lang="pl-PL" sz="1800" dirty="0"/>
              <a:t>, że </a:t>
            </a:r>
            <a:r>
              <a:rPr lang="pl-PL" sz="1800" b="1" dirty="0">
                <a:solidFill>
                  <a:srgbClr val="2F5597"/>
                </a:solidFill>
              </a:rPr>
              <a:t>wymaga on dodania pewnych nowości, bez których regulacja rządowa byłaby nieprawidłowa pod względem formalnoprawnym bądź nieefektywna pod względem merytorycznym</a:t>
            </a:r>
            <a:r>
              <a:rPr lang="pl-PL" sz="1800" dirty="0" smtClean="0"/>
              <a:t>”.</a:t>
            </a: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80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67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920948"/>
            <a:ext cx="10515600" cy="2451028"/>
          </a:xfrm>
        </p:spPr>
        <p:txBody>
          <a:bodyPr>
            <a:normAutofit fontScale="92500"/>
          </a:bodyPr>
          <a:lstStyle/>
          <a:p>
            <a:pPr algn="ctr">
              <a:lnSpc>
                <a:spcPct val="140000"/>
              </a:lnSpc>
            </a:pPr>
            <a:r>
              <a:rPr lang="pl-PL" sz="1900" dirty="0" smtClean="0"/>
              <a:t>Ograniczenia czasowe</a:t>
            </a:r>
          </a:p>
          <a:p>
            <a:pPr algn="ctr">
              <a:lnSpc>
                <a:spcPct val="140000"/>
              </a:lnSpc>
            </a:pPr>
            <a:endParaRPr lang="pl-PL" sz="1900" dirty="0"/>
          </a:p>
          <a:p>
            <a:pPr algn="ctr">
              <a:lnSpc>
                <a:spcPct val="140000"/>
              </a:lnSpc>
            </a:pPr>
            <a:endParaRPr lang="pl-PL" sz="1900" dirty="0" smtClean="0"/>
          </a:p>
          <a:p>
            <a:pPr algn="ctr">
              <a:lnSpc>
                <a:spcPct val="140000"/>
              </a:lnSpc>
            </a:pPr>
            <a:r>
              <a:rPr lang="pl-PL" sz="1900" dirty="0" smtClean="0"/>
              <a:t>Zgodnie z art. 123 ust. 3 Konstytucji RP </a:t>
            </a:r>
            <a:r>
              <a:rPr lang="pl-PL" sz="1900" dirty="0"/>
              <a:t>termin na rozpatrzenie ustawy przez Senat wynosi 14 dni (a nie 30</a:t>
            </a:r>
            <a:r>
              <a:rPr lang="pl-PL" sz="1900" dirty="0" smtClean="0"/>
              <a:t>), </a:t>
            </a:r>
            <a:br>
              <a:rPr lang="pl-PL" sz="1900" dirty="0" smtClean="0"/>
            </a:br>
            <a:r>
              <a:rPr lang="pl-PL" sz="1900" dirty="0" smtClean="0"/>
              <a:t>natomiast termin </a:t>
            </a:r>
            <a:r>
              <a:rPr lang="pl-PL" sz="1900" dirty="0"/>
              <a:t>na podpisanie ustawy przez Prezydenta wynosi 7 dni </a:t>
            </a:r>
            <a:r>
              <a:rPr lang="pl-PL" sz="1900" dirty="0" smtClean="0"/>
              <a:t>(</a:t>
            </a:r>
            <a:r>
              <a:rPr lang="pl-PL" sz="1900" dirty="0"/>
              <a:t>a nie 21</a:t>
            </a:r>
            <a:r>
              <a:rPr lang="pl-PL" sz="1900" dirty="0" smtClean="0"/>
              <a:t>).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81</a:t>
            </a:fld>
            <a:endParaRPr lang="pl-PL"/>
          </a:p>
        </p:txBody>
      </p:sp>
      <p:sp>
        <p:nvSpPr>
          <p:cNvPr id="9" name="Strzałka w dół 8"/>
          <p:cNvSpPr/>
          <p:nvPr/>
        </p:nvSpPr>
        <p:spPr>
          <a:xfrm>
            <a:off x="6009132" y="2393442"/>
            <a:ext cx="173736" cy="8138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1252538"/>
            <a:ext cx="11353800" cy="43746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	Postępowanie z pilnym projektem ustawy</a:t>
            </a:r>
          </a:p>
        </p:txBody>
      </p:sp>
      <p:sp>
        <p:nvSpPr>
          <p:cNvPr id="8" name="Symbol zastępczy tekstu 2"/>
          <p:cNvSpPr txBox="1">
            <a:spLocks/>
          </p:cNvSpPr>
          <p:nvPr/>
        </p:nvSpPr>
        <p:spPr>
          <a:xfrm>
            <a:off x="751332" y="5042617"/>
            <a:ext cx="10515600" cy="1471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 smtClean="0"/>
              <a:t>O ile w art. 123 ust. 1 Konstytucji RP zmodyfikowano terminy dla Senatu i Prezydenta w zakresie postępowania z pilnym projektem ustawy, o tyle w przypadku Sejmu brak konkretnych terminów w Konstytucji RP.</a:t>
            </a: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 smtClean="0"/>
              <a:t>Kwestie te reguluje Regulamin Sejmu w art. 71–80.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55886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6" grpId="0"/>
      <p:bldP spid="8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6125" y="1128523"/>
            <a:ext cx="10515600" cy="437057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Marszałek Sejmu</a:t>
            </a:r>
            <a:r>
              <a:rPr lang="pl-PL" sz="1800" dirty="0" smtClean="0"/>
              <a:t>:</a:t>
            </a:r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/>
              <a:t>n</a:t>
            </a:r>
            <a:r>
              <a:rPr lang="pl-PL" sz="1800" dirty="0" smtClean="0"/>
              <a:t>adaje bieg pilnemu projektowi ustawy, ustalając orientacyjny kalendarz prac;</a:t>
            </a:r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/>
              <a:t>p</a:t>
            </a:r>
            <a:r>
              <a:rPr lang="pl-PL" sz="1800" dirty="0" smtClean="0"/>
              <a:t>o zasięgnięciu opinii Prezydium Sejmu może zwrócić projekt ustawy Radzie Ministrów w celu uzupełnienia, jeżeli uzasadnienie do projektu ustawy jest niekompletne;</a:t>
            </a:r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 smtClean="0"/>
              <a:t>zarządza drukowanie projektu ustawy niezwłocznie po jego otrzymaniu; w uzasadnionych przypadkach posłowie mogą zostać poinformowani, że projekt ustawy jest wyłożony do odbioru w Kancelarii Sejmu.</a:t>
            </a: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82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156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65174" y="1112140"/>
            <a:ext cx="10588625" cy="374561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Pierwsze czytanie pilnego projektu ustawy:</a:t>
            </a:r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/>
              <a:t>p</a:t>
            </a:r>
            <a:r>
              <a:rPr lang="pl-PL" sz="1800" dirty="0" smtClean="0"/>
              <a:t>rzeprowadzane na posiedzeniu Sejmu lub komisji;</a:t>
            </a:r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 smtClean="0"/>
              <a:t>Marszałek Sejmu może je zarządzić bez zachowania 7-dniowego terminu od dnia doręczenia projektu ustawy posłom;</a:t>
            </a:r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/>
              <a:t>k</a:t>
            </a:r>
            <a:r>
              <a:rPr lang="pl-PL" sz="1800" dirty="0" smtClean="0"/>
              <a:t>ierując projekt ustawy do komisji, Marszałek Sejmu ustala termin przedstawienia sprawozdania, </a:t>
            </a:r>
            <a:br>
              <a:rPr lang="pl-PL" sz="1800" dirty="0" smtClean="0"/>
            </a:br>
            <a:r>
              <a:rPr lang="pl-PL" sz="1800" dirty="0" smtClean="0"/>
              <a:t>nie dłuższy niż 30 dni;</a:t>
            </a:r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/>
              <a:t>m</a:t>
            </a:r>
            <a:r>
              <a:rPr lang="pl-PL" sz="1800" dirty="0" smtClean="0"/>
              <a:t>oże być przeprowadzone wysłuchanie publiczne;</a:t>
            </a:r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 smtClean="0"/>
              <a:t>Marszałek Sejmu wprowadza projekt ustawy do porządku dziennego posiedzenia Sejmu najbliższego </a:t>
            </a:r>
            <a:br>
              <a:rPr lang="pl-PL" sz="1800" dirty="0" smtClean="0"/>
            </a:br>
            <a:r>
              <a:rPr lang="pl-PL" sz="1800" dirty="0" smtClean="0"/>
              <a:t>po zakończeniu prac komisji.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83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292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1627632"/>
            <a:ext cx="10515600" cy="4462019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Drugie i trzecie czytanie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pilnego projektu ustawy:</a:t>
            </a:r>
          </a:p>
          <a:p>
            <a:pPr marL="276225" indent="-276225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/>
              <a:t>k</a:t>
            </a:r>
            <a:r>
              <a:rPr lang="pl-PL" sz="1800" dirty="0" smtClean="0"/>
              <a:t>lauzula pilności może zostać wycofana przez Radę Ministrów przed rozpoczęciem drugiego czytania;</a:t>
            </a:r>
          </a:p>
          <a:p>
            <a:pPr marL="276225" indent="-276225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/>
              <a:t>d</a:t>
            </a:r>
            <a:r>
              <a:rPr lang="pl-PL" sz="1800" dirty="0" smtClean="0"/>
              <a:t>rugie czytanie projektu ustawy obejmuje:</a:t>
            </a:r>
          </a:p>
          <a:p>
            <a:pPr marL="542925" lvl="2" indent="-276225">
              <a:lnSpc>
                <a:spcPct val="13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pl-PL" dirty="0"/>
              <a:t>p</a:t>
            </a:r>
            <a:r>
              <a:rPr lang="pl-PL" dirty="0" smtClean="0"/>
              <a:t>rzedstawienie Sejmowi sprawozdania komisji,</a:t>
            </a:r>
          </a:p>
          <a:p>
            <a:pPr marL="542925" lvl="2" indent="-276225">
              <a:lnSpc>
                <a:spcPct val="13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pl-PL" dirty="0" smtClean="0"/>
              <a:t>przeprowadzenie debaty i zgłaszanie poprawek;</a:t>
            </a:r>
          </a:p>
          <a:p>
            <a:pPr marL="276225" indent="-276225">
              <a:lnSpc>
                <a:spcPct val="130000"/>
              </a:lnSpc>
              <a:spcBef>
                <a:spcPts val="600"/>
              </a:spcBef>
              <a:buFont typeface="+mj-lt"/>
              <a:buAutoNum type="arabicParenR" startAt="3"/>
            </a:pPr>
            <a:r>
              <a:rPr lang="pl-PL" sz="1800" dirty="0"/>
              <a:t>d</a:t>
            </a:r>
            <a:r>
              <a:rPr lang="pl-PL" sz="1800" dirty="0" smtClean="0"/>
              <a:t>o trzeciego czytania stosuje się zasady ogólne;</a:t>
            </a:r>
          </a:p>
          <a:p>
            <a:pPr marL="276225" indent="-276225">
              <a:lnSpc>
                <a:spcPct val="130000"/>
              </a:lnSpc>
              <a:spcBef>
                <a:spcPts val="600"/>
              </a:spcBef>
              <a:buFont typeface="+mj-lt"/>
              <a:buAutoNum type="arabicParenR" startAt="3"/>
            </a:pPr>
            <a:r>
              <a:rPr lang="pl-PL" sz="1800" dirty="0" smtClean="0"/>
              <a:t>Marszałek Sejmu odmawia poddania pod głosowanie poprawki dotyczącej projektu ustawy, jeżeli poprawka nie była przedstawiona uprzednio komisji w formie pisemnej.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pl-PL" sz="1800" dirty="0" smtClean="0"/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pl-PL" sz="1800" dirty="0" smtClean="0"/>
              <a:t>Marszałek Sejmu przesyła niezwłocznie, maksymalnie w terminie 3 dni, tekst uchwalonej ustawy Marszałkowi Senatu i Prezydentowi.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84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122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65175" y="1220851"/>
            <a:ext cx="10515600" cy="441629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Rozpatrywanie poprawek Senatu do pilnego projektu ustawy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/>
              <a:t>u</a:t>
            </a:r>
            <a:r>
              <a:rPr lang="pl-PL" sz="1800" dirty="0" smtClean="0"/>
              <a:t>chwałę Senatu z propozycją dokonania zmian w uchwalonej ustawie lub propozycją jej odrzucenia Sejm rozpatruje na posiedzeniu najbliższym po doręczeniu uchwały;</a:t>
            </a:r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 smtClean="0"/>
              <a:t>Marszałek Sejmu, ze względu na złożoność propozycji Senatu, może uprzednio skierować uchwałę Senatu do rozpatrzenia przez komisję, która rozpatrywała projekt ustawy.</a:t>
            </a: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 smtClean="0"/>
              <a:t>Tekst ustawy, ustalonej w wyniku rozpatrzenia propozycji Senatu, Marszałek Sejmu przesyła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niezwłocznie, maksymalnie w terminie 3 dni od dnia jej uchwalenia, Prezydentowi</a:t>
            </a:r>
            <a:r>
              <a:rPr lang="pl-PL" sz="1800" dirty="0" smtClean="0"/>
              <a:t>.</a:t>
            </a: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 smtClean="0"/>
              <a:t>Jeżeli Prezydent odmówił podpisania ustawy i zawnioskował o ponowne rozpatrzenie ustawy, Prezydium Sejmu tak określa tok prac nad wnioskiem Prezydenta, aby od dnia wpłynięcia tego wniosku do dnia ostatecznego rozstrzygnięcia sprawy przez Sejm nie upłynęło więcej niż 7 dni.</a:t>
            </a: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85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876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36600" y="2031872"/>
            <a:ext cx="10515600" cy="2962403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1800" dirty="0" smtClean="0"/>
              <a:t>Jak wspomniano, art. 51 Regulaminu Sejmu przewiduje w szczególnie uzasadnionych wypadkach możliwość skrócenia postępowania z projektami ustaw, jednak mimo że nie mamy wówczas do czynienia z nazwą projektu „pilnego” ustawy, to skutki są podobne. </a:t>
            </a:r>
            <a:r>
              <a:rPr lang="pl-PL" sz="1800" dirty="0"/>
              <a:t>S</a:t>
            </a:r>
            <a:r>
              <a:rPr lang="pl-PL" sz="1800" dirty="0" smtClean="0"/>
              <a:t>ą to jednak odrębne, mające inne źródło, instrumenty.</a:t>
            </a:r>
            <a:endParaRPr lang="pl-PL" sz="1800" dirty="0"/>
          </a:p>
          <a:p>
            <a:pPr algn="just"/>
            <a:endParaRPr lang="pl-PL" dirty="0" smtClean="0"/>
          </a:p>
          <a:p>
            <a:pPr algn="just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86</a:t>
            </a:fld>
            <a:endParaRPr lang="pl-PL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0" y="1252538"/>
            <a:ext cx="11353800" cy="4374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chemeClr val="bg1"/>
                </a:solidFill>
                <a:latin typeface="+mn-lt"/>
              </a:rPr>
              <a:t>	Art. 123 Konstytucji RP a art. 51 Regulaminu </a:t>
            </a:r>
            <a:r>
              <a:rPr lang="pl-PL" sz="2400" b="1" dirty="0" smtClean="0">
                <a:solidFill>
                  <a:schemeClr val="bg1"/>
                </a:solidFill>
                <a:latin typeface="+mn-lt"/>
              </a:rPr>
              <a:t>Sejmu</a:t>
            </a:r>
            <a:endParaRPr lang="pl-PL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477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36625" y="1987313"/>
            <a:ext cx="10515600" cy="3578462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30000"/>
              </a:lnSpc>
              <a:buFont typeface="+mj-lt"/>
              <a:buAutoNum type="arabicParenR"/>
            </a:pPr>
            <a:r>
              <a:rPr lang="pl-PL" sz="1800" dirty="0"/>
              <a:t>ustawy </a:t>
            </a:r>
            <a:r>
              <a:rPr lang="pl-PL" sz="1800" dirty="0" smtClean="0"/>
              <a:t>budżetowej; </a:t>
            </a:r>
          </a:p>
          <a:p>
            <a:pPr marL="457200" indent="-457200" algn="just">
              <a:lnSpc>
                <a:spcPct val="130000"/>
              </a:lnSpc>
              <a:buFont typeface="+mj-lt"/>
              <a:buAutoNum type="arabicParenR"/>
            </a:pPr>
            <a:r>
              <a:rPr lang="pl-PL" sz="1800" dirty="0" smtClean="0"/>
              <a:t>ustawy </a:t>
            </a:r>
            <a:r>
              <a:rPr lang="pl-PL" sz="1800" dirty="0"/>
              <a:t>o prowizorium </a:t>
            </a:r>
            <a:r>
              <a:rPr lang="pl-PL" sz="1800" dirty="0" smtClean="0"/>
              <a:t>budżetowym; </a:t>
            </a:r>
          </a:p>
          <a:p>
            <a:pPr marL="457200" indent="-457200" algn="just">
              <a:lnSpc>
                <a:spcPct val="130000"/>
              </a:lnSpc>
              <a:buFont typeface="+mj-lt"/>
              <a:buAutoNum type="arabicParenR"/>
            </a:pPr>
            <a:r>
              <a:rPr lang="pl-PL" sz="1800" dirty="0"/>
              <a:t>o</a:t>
            </a:r>
            <a:r>
              <a:rPr lang="pl-PL" sz="1800" dirty="0" smtClean="0"/>
              <a:t> zmianie </a:t>
            </a:r>
            <a:r>
              <a:rPr lang="pl-PL" sz="1800" dirty="0"/>
              <a:t>ustawy </a:t>
            </a:r>
            <a:r>
              <a:rPr lang="pl-PL" sz="1800" dirty="0" smtClean="0"/>
              <a:t>budżetowej; </a:t>
            </a:r>
          </a:p>
          <a:p>
            <a:pPr marL="457200" indent="-457200" algn="just">
              <a:lnSpc>
                <a:spcPct val="130000"/>
              </a:lnSpc>
              <a:buFont typeface="+mj-lt"/>
              <a:buAutoNum type="arabicParenR"/>
            </a:pPr>
            <a:r>
              <a:rPr lang="pl-PL" sz="1800" dirty="0" smtClean="0"/>
              <a:t>ustawy </a:t>
            </a:r>
            <a:r>
              <a:rPr lang="pl-PL" sz="1800" dirty="0"/>
              <a:t>o zaciąganiu długu </a:t>
            </a:r>
            <a:r>
              <a:rPr lang="pl-PL" sz="1800" dirty="0" smtClean="0"/>
              <a:t>publicznego;</a:t>
            </a:r>
          </a:p>
          <a:p>
            <a:pPr marL="457200" indent="-457200" algn="just">
              <a:lnSpc>
                <a:spcPct val="130000"/>
              </a:lnSpc>
              <a:buFont typeface="+mj-lt"/>
              <a:buAutoNum type="arabicParenR"/>
            </a:pPr>
            <a:r>
              <a:rPr lang="pl-PL" sz="1800" dirty="0" smtClean="0"/>
              <a:t>ustawy </a:t>
            </a:r>
            <a:r>
              <a:rPr lang="pl-PL" sz="1800" dirty="0"/>
              <a:t>o udzielaniu gwarancji </a:t>
            </a:r>
            <a:r>
              <a:rPr lang="pl-PL" sz="1800" dirty="0" smtClean="0"/>
              <a:t>finansowych.</a:t>
            </a:r>
          </a:p>
          <a:p>
            <a:pPr algn="just">
              <a:lnSpc>
                <a:spcPct val="130000"/>
              </a:lnSpc>
            </a:pPr>
            <a:endParaRPr lang="pl-PL" sz="1800" dirty="0" smtClean="0"/>
          </a:p>
          <a:p>
            <a:pPr algn="just">
              <a:lnSpc>
                <a:spcPct val="130000"/>
              </a:lnSpc>
            </a:pPr>
            <a:r>
              <a:rPr lang="pl-PL" sz="1800" dirty="0" smtClean="0"/>
              <a:t>Inicjatywa </a:t>
            </a:r>
            <a:r>
              <a:rPr lang="pl-PL" sz="1800" dirty="0"/>
              <a:t>ustawodawcza w zakresie </a:t>
            </a:r>
            <a:r>
              <a:rPr lang="pl-PL" sz="1800" dirty="0" smtClean="0"/>
              <a:t>ww. projektów ustaw przysługuje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wyłącznie Radzie Ministrów</a:t>
            </a:r>
            <a:r>
              <a:rPr lang="pl-PL" sz="1800" dirty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87</a:t>
            </a:fld>
            <a:endParaRPr lang="pl-PL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0" y="1252538"/>
            <a:ext cx="11353800" cy="4374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chemeClr val="bg1"/>
                </a:solidFill>
                <a:latin typeface="+mn-lt"/>
              </a:rPr>
              <a:t>	Projekty ustaw budżetowo-finansowych (art. 221 Konstytucji RP i n.), tj. projekty:</a:t>
            </a:r>
          </a:p>
        </p:txBody>
      </p:sp>
    </p:spTree>
    <p:extLst>
      <p:ext uri="{BB962C8B-B14F-4D97-AF65-F5344CB8AC3E}">
        <p14:creationId xmlns:p14="http://schemas.microsoft.com/office/powerpoint/2010/main" val="317863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199" y="2005227"/>
            <a:ext cx="10972801" cy="6233898"/>
          </a:xfrm>
        </p:spPr>
        <p:txBody>
          <a:bodyPr>
            <a:normAutofit/>
          </a:bodyPr>
          <a:lstStyle/>
          <a:p>
            <a:pPr marL="276225" indent="-276225">
              <a:lnSpc>
                <a:spcPct val="130000"/>
              </a:lnSpc>
              <a:buFont typeface="+mj-lt"/>
              <a:buAutoNum type="arabicParenR"/>
            </a:pPr>
            <a:r>
              <a:rPr lang="pl-PL" sz="1800" dirty="0"/>
              <a:t>b</a:t>
            </a:r>
            <a:r>
              <a:rPr lang="pl-PL" sz="1800" dirty="0" smtClean="0"/>
              <a:t>udżet przybiera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formę ustawy</a:t>
            </a:r>
            <a:r>
              <a:rPr lang="pl-PL" sz="1800" dirty="0" smtClean="0"/>
              <a:t>, więc procedura jego uchwalania jest ujęta w schemat ogólnej procedury ustawodawczej, jednak występują w niej liczne odrębności wprowadzone przepisami Konstytucji RP, ustawy </a:t>
            </a:r>
            <a:br>
              <a:rPr lang="pl-PL" sz="1800" dirty="0" smtClean="0"/>
            </a:br>
            <a:r>
              <a:rPr lang="pl-PL" sz="1800" dirty="0" smtClean="0"/>
              <a:t>z dnia </a:t>
            </a:r>
            <a:r>
              <a:rPr lang="pl-PL" sz="1800" dirty="0"/>
              <a:t>27 sierpnia 2009 </a:t>
            </a:r>
            <a:r>
              <a:rPr lang="pl-PL" sz="1800" dirty="0" smtClean="0"/>
              <a:t>r. o finansach publicznych (Dz. U. z 2022 r. poz. 1634, z </a:t>
            </a:r>
            <a:r>
              <a:rPr lang="pl-PL" sz="1800" dirty="0" err="1" smtClean="0"/>
              <a:t>późn</a:t>
            </a:r>
            <a:r>
              <a:rPr lang="pl-PL" sz="1800" dirty="0" smtClean="0"/>
              <a:t>. zm.) oraz Regulaminu Sejmu;</a:t>
            </a:r>
          </a:p>
          <a:p>
            <a:pPr marL="276225" indent="-276225">
              <a:lnSpc>
                <a:spcPct val="130000"/>
              </a:lnSpc>
              <a:buFont typeface="+mj-lt"/>
              <a:buAutoNum type="arabicParenR"/>
            </a:pPr>
            <a:r>
              <a:rPr lang="pl-PL" sz="1800" dirty="0" smtClean="0"/>
              <a:t>przedłożenie projektu ustawy budżetowej do Marszałka Sejmu –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najpóźniej na 3 miesiące przed rozpoczęciem roku budżetowego</a:t>
            </a:r>
            <a:r>
              <a:rPr lang="pl-PL" sz="1800" dirty="0" smtClean="0"/>
              <a:t>; przedłożenie późniejsze – tylko w wyjątkowych przypadkach;</a:t>
            </a:r>
          </a:p>
          <a:p>
            <a:pPr marL="276225" indent="-276225">
              <a:lnSpc>
                <a:spcPct val="130000"/>
              </a:lnSpc>
              <a:buFont typeface="+mj-lt"/>
              <a:buAutoNum type="arabicParenR"/>
            </a:pPr>
            <a:r>
              <a:rPr lang="pl-PL" sz="1800" dirty="0" smtClean="0">
                <a:solidFill>
                  <a:srgbClr val="898989"/>
                </a:solidFill>
              </a:rPr>
              <a:t>Sejm:</a:t>
            </a:r>
          </a:p>
          <a:p>
            <a:pPr marL="542925" lvl="1" indent="-276225">
              <a:lnSpc>
                <a:spcPct val="130000"/>
              </a:lnSpc>
              <a:buFont typeface="+mj-lt"/>
              <a:buAutoNum type="alphaLcParenR"/>
            </a:pPr>
            <a:r>
              <a:rPr lang="pl-PL" sz="1800" dirty="0"/>
              <a:t>p</a:t>
            </a:r>
            <a:r>
              <a:rPr lang="pl-PL" sz="1800" dirty="0" smtClean="0"/>
              <a:t>ierwsze czytanie –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posiedzenie plenarne</a:t>
            </a:r>
            <a:r>
              <a:rPr lang="pl-PL" sz="1800" dirty="0" smtClean="0"/>
              <a:t>,</a:t>
            </a:r>
          </a:p>
          <a:p>
            <a:pPr marL="542925" lvl="1" indent="-276225">
              <a:lnSpc>
                <a:spcPct val="130000"/>
              </a:lnSpc>
              <a:buFont typeface="+mj-lt"/>
              <a:buAutoNum type="alphaLcParenR"/>
            </a:pPr>
            <a:r>
              <a:rPr lang="pl-PL" sz="1800" dirty="0"/>
              <a:t>p</a:t>
            </a:r>
            <a:r>
              <a:rPr lang="pl-PL" sz="1800" dirty="0" smtClean="0"/>
              <a:t>o posiedzeniu plenarnym projektu ustawy budżetowej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w całości </a:t>
            </a:r>
            <a:r>
              <a:rPr lang="pl-PL" sz="1800" dirty="0" smtClean="0"/>
              <a:t>jest kierowany do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Komisji Finansów Publicznych</a:t>
            </a:r>
            <a:r>
              <a:rPr lang="pl-PL" sz="1800" dirty="0" smtClean="0"/>
              <a:t>, a poszczególne jego części do pozostałych komisji sejmowych odpowiednio do ich zakresu działania; komisje składają propozycje poprawek do Komisji Finansów Publicznych, a ta opracowuje </a:t>
            </a:r>
            <a:br>
              <a:rPr lang="pl-PL" sz="1800" dirty="0" smtClean="0"/>
            </a:br>
            <a:r>
              <a:rPr lang="pl-PL" sz="1800" dirty="0" smtClean="0"/>
              <a:t>ostateczne sprawozdanie i przedkłada je Sejmowi;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88</a:t>
            </a:fld>
            <a:endParaRPr lang="pl-PL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0" y="1252538"/>
            <a:ext cx="11353800" cy="4374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chemeClr val="bg1"/>
                </a:solidFill>
                <a:latin typeface="+mn-lt"/>
              </a:rPr>
              <a:t>	Projekt ustawy budżetowej i ustawy o prowizorium budżetowym</a:t>
            </a:r>
          </a:p>
        </p:txBody>
      </p:sp>
    </p:spTree>
    <p:extLst>
      <p:ext uri="{BB962C8B-B14F-4D97-AF65-F5344CB8AC3E}">
        <p14:creationId xmlns:p14="http://schemas.microsoft.com/office/powerpoint/2010/main" val="102604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14325" y="1093811"/>
            <a:ext cx="11706226" cy="6230913"/>
          </a:xfrm>
        </p:spPr>
        <p:txBody>
          <a:bodyPr>
            <a:normAutofit/>
          </a:bodyPr>
          <a:lstStyle/>
          <a:p>
            <a:pPr marL="457200" indent="-276225">
              <a:lnSpc>
                <a:spcPct val="130000"/>
              </a:lnSpc>
              <a:spcBef>
                <a:spcPts val="600"/>
              </a:spcBef>
              <a:buFont typeface="+mj-lt"/>
              <a:buAutoNum type="arabicParenR" startAt="4"/>
            </a:pPr>
            <a:r>
              <a:rPr lang="pl-PL" sz="1800" dirty="0">
                <a:solidFill>
                  <a:srgbClr val="898989"/>
                </a:solidFill>
              </a:rPr>
              <a:t>Senat </a:t>
            </a:r>
            <a:r>
              <a:rPr lang="pl-PL" sz="1800" dirty="0" smtClean="0">
                <a:solidFill>
                  <a:srgbClr val="898989"/>
                </a:solidFill>
              </a:rPr>
              <a:t>–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20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dni </a:t>
            </a:r>
            <a:r>
              <a:rPr lang="pl-PL" sz="1800" dirty="0"/>
              <a:t>na ustosunkowanie się do ustawy uchwalonej przez Sejm;</a:t>
            </a:r>
          </a:p>
          <a:p>
            <a:pPr marL="457200" indent="-276225">
              <a:lnSpc>
                <a:spcPct val="130000"/>
              </a:lnSpc>
              <a:spcBef>
                <a:spcPts val="600"/>
              </a:spcBef>
              <a:buFont typeface="+mj-lt"/>
              <a:buAutoNum type="arabicParenR" startAt="4"/>
            </a:pPr>
            <a:r>
              <a:rPr lang="pl-PL" sz="1800" dirty="0"/>
              <a:t>przekazanie ustawy budżetowej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do podpisu Prezydenta </a:t>
            </a:r>
            <a:r>
              <a:rPr lang="pl-PL" sz="1800" dirty="0"/>
              <a:t>–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w terminie 4 miesięcy od dnia przedłożenia projektu </a:t>
            </a:r>
            <a:r>
              <a:rPr lang="pl-PL" sz="1800" dirty="0"/>
              <a:t>Sejmowi; niedotrzymanie terminu może skutkować skróceniem kadencji Sejmu przez Prezydenta;</a:t>
            </a:r>
          </a:p>
          <a:p>
            <a:pPr marL="457200" indent="-276225">
              <a:lnSpc>
                <a:spcPct val="130000"/>
              </a:lnSpc>
              <a:spcBef>
                <a:spcPts val="600"/>
              </a:spcBef>
              <a:buFont typeface="+mj-lt"/>
              <a:buAutoNum type="arabicParenR" startAt="4"/>
            </a:pPr>
            <a:r>
              <a:rPr lang="pl-PL" sz="1800" dirty="0">
                <a:solidFill>
                  <a:srgbClr val="898989"/>
                </a:solidFill>
              </a:rPr>
              <a:t>Prezydent:</a:t>
            </a:r>
          </a:p>
          <a:p>
            <a:pPr marL="714375" lvl="1" indent="-276225">
              <a:lnSpc>
                <a:spcPct val="13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pl-PL" sz="1800" dirty="0"/>
              <a:t>ma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7 dni na podpisanie ustawy albo wystąpienie do Trybunału Konstytucyjnego</a:t>
            </a:r>
            <a:r>
              <a:rPr lang="pl-PL" sz="1800" dirty="0"/>
              <a:t> z wnioskiem </a:t>
            </a:r>
            <a:r>
              <a:rPr lang="pl-PL" sz="1800" dirty="0" smtClean="0"/>
              <a:t>w </a:t>
            </a:r>
            <a:r>
              <a:rPr lang="pl-PL" sz="1800" dirty="0"/>
              <a:t>sprawie zgodności ustawy budżetowej z Konstytucją RP;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Trybunał Konstytucyjny orzeka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w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terminie 2 miesięcy</a:t>
            </a:r>
            <a:r>
              <a:rPr lang="pl-PL" sz="1800" dirty="0"/>
              <a:t> </a:t>
            </a:r>
            <a:r>
              <a:rPr lang="pl-PL" sz="1800" dirty="0" smtClean="0"/>
              <a:t>od </a:t>
            </a:r>
            <a:r>
              <a:rPr lang="pl-PL" sz="1800" dirty="0"/>
              <a:t>dnia złożenia wniosku,</a:t>
            </a:r>
          </a:p>
          <a:p>
            <a:pPr marL="714375" lvl="1" indent="-276225">
              <a:lnSpc>
                <a:spcPct val="13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pl-PL" sz="1800" dirty="0">
                <a:solidFill>
                  <a:srgbClr val="898989"/>
                </a:solidFill>
              </a:rPr>
              <a:t>brak możliwości wystąpienia z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wetem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ustawodawczym</a:t>
            </a:r>
            <a:r>
              <a:rPr lang="pl-PL" sz="1800" dirty="0"/>
              <a:t>.</a:t>
            </a:r>
          </a:p>
          <a:p>
            <a:pPr marL="0" lvl="1" indent="-276225">
              <a:lnSpc>
                <a:spcPct val="130000"/>
              </a:lnSpc>
              <a:spcBef>
                <a:spcPts val="1800"/>
              </a:spcBef>
              <a:buFont typeface="+mj-lt"/>
            </a:pPr>
            <a:r>
              <a:rPr lang="pl-PL" sz="1800" dirty="0"/>
              <a:t>Ostateczny kształt ustawy budżetowej zależy od Sejmu, jednak pewne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ograniczenia sformułowano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w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art. 220 Konstytucji RP</a:t>
            </a:r>
            <a:r>
              <a:rPr lang="pl-PL" sz="1800" dirty="0"/>
              <a:t>, zgodnie z którym:</a:t>
            </a:r>
          </a:p>
          <a:p>
            <a:pPr marL="457200" indent="-276225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/>
              <a:t>zwiększenie wydatków lub ograniczenie dochodów planowanych przez Radę Ministrów nie może powodować ustalenia przez Sejm większego deficytu budżetowego niż przewidziany w projekcie ustawy budżetowej;</a:t>
            </a:r>
          </a:p>
          <a:p>
            <a:pPr marL="457200" indent="-276225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/>
              <a:t>ustawa budżetowa nie może przewidywać pokrywania deficytu budżetowego przez zaciąganie zobowiązania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w </a:t>
            </a:r>
            <a:r>
              <a:rPr lang="pl-PL" sz="1800" dirty="0"/>
              <a:t>centralnym banku państwa.</a:t>
            </a:r>
          </a:p>
          <a:p>
            <a:pPr lvl="1" indent="-457200" algn="just">
              <a:buFont typeface="+mj-lt"/>
              <a:buAutoNum type="arabicParenR"/>
            </a:pPr>
            <a:endParaRPr lang="pl-PL" dirty="0"/>
          </a:p>
          <a:p>
            <a:pPr algn="just"/>
            <a:endParaRPr lang="pl-PL" sz="2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89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192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252538"/>
            <a:ext cx="11353800" cy="437469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  <a:latin typeface="+mn-lt"/>
              </a:rPr>
              <a:t>	Znaczenie inicjatywy ustawodawczej</a:t>
            </a:r>
            <a:endParaRPr lang="pl-PL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33697" y="1982397"/>
            <a:ext cx="10515600" cy="348361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1800" dirty="0"/>
              <a:t>Inicjatywa ustawodawcza jest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pierwszym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1800" dirty="0"/>
              <a:t>etapem procedury ustawodawczej. </a:t>
            </a:r>
          </a:p>
          <a:p>
            <a:pPr>
              <a:lnSpc>
                <a:spcPct val="130000"/>
              </a:lnSpc>
            </a:pPr>
            <a:r>
              <a:rPr lang="pl-PL" sz="1800" dirty="0"/>
              <a:t>Z jednej strony jest to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uprawnienie do rozpoczęcia procedury ustawodawczej</a:t>
            </a:r>
            <a:r>
              <a:rPr lang="pl-PL" sz="1800" b="1" dirty="0"/>
              <a:t> </a:t>
            </a:r>
            <a:r>
              <a:rPr lang="pl-PL" sz="1800" dirty="0"/>
              <a:t>przez wskazane podmioty,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a </a:t>
            </a:r>
            <a:r>
              <a:rPr lang="pl-PL" sz="1800" dirty="0"/>
              <a:t>z drugiej – oznacza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obowiązek Sejmu do zajęcia się projektem</a:t>
            </a:r>
            <a:r>
              <a:rPr lang="pl-PL" sz="1800" dirty="0"/>
              <a:t>. Dlatego też krąg podmiotów uprawnionych do inicjatywy ustawodawczej jest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ograniczony</a:t>
            </a:r>
            <a:r>
              <a:rPr lang="pl-PL" sz="1800" dirty="0"/>
              <a:t>. </a:t>
            </a:r>
          </a:p>
          <a:p>
            <a:pPr>
              <a:lnSpc>
                <a:spcPct val="130000"/>
              </a:lnSpc>
            </a:pPr>
            <a:r>
              <a:rPr lang="pl-PL" sz="1800" dirty="0"/>
              <a:t>Co do zasady można mówić o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zasadzie równouprawnienia podmiotów</a:t>
            </a:r>
            <a:r>
              <a:rPr lang="pl-PL" sz="1800" dirty="0"/>
              <a:t>, którym przysługuje inicjatywa </a:t>
            </a:r>
            <a:r>
              <a:rPr lang="pl-PL" sz="1800" dirty="0" smtClean="0"/>
              <a:t>ustawodawcza</a:t>
            </a:r>
            <a:r>
              <a:rPr lang="pl-PL" sz="1800" baseline="30000" dirty="0" smtClean="0"/>
              <a:t>1)</a:t>
            </a:r>
            <a:r>
              <a:rPr lang="pl-PL" sz="1800" dirty="0" smtClean="0"/>
              <a:t>, z </a:t>
            </a:r>
            <a:r>
              <a:rPr lang="pl-PL" sz="1800" dirty="0"/>
              <a:t>pewnymi wyjątkami o charakterze przedmiotowym.</a:t>
            </a:r>
          </a:p>
          <a:p>
            <a:pPr>
              <a:lnSpc>
                <a:spcPct val="130000"/>
              </a:lnSpc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9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701220" y="5917800"/>
            <a:ext cx="10428334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defTabSz="357188">
              <a:lnSpc>
                <a:spcPct val="130000"/>
              </a:lnSpc>
              <a:spcBef>
                <a:spcPts val="2400"/>
              </a:spcBef>
            </a:pPr>
            <a:r>
              <a:rPr lang="pl-PL" sz="1400" baseline="30000" dirty="0">
                <a:solidFill>
                  <a:schemeClr val="tx1">
                    <a:tint val="75000"/>
                  </a:schemeClr>
                </a:solidFill>
              </a:rPr>
              <a:t>1)</a:t>
            </a:r>
            <a:r>
              <a:rPr lang="pl-PL" sz="1400" i="1" dirty="0" smtClean="0"/>
              <a:t>	</a:t>
            </a:r>
            <a:r>
              <a:rPr lang="pl-PL" sz="1400" dirty="0" smtClean="0">
                <a:solidFill>
                  <a:schemeClr val="tx1">
                    <a:tint val="75000"/>
                  </a:schemeClr>
                </a:solidFill>
              </a:rPr>
              <a:t>A</a:t>
            </a:r>
            <a:r>
              <a:rPr lang="pl-PL" sz="1400" dirty="0">
                <a:solidFill>
                  <a:schemeClr val="tx1">
                    <a:tint val="75000"/>
                  </a:schemeClr>
                </a:solidFill>
              </a:rPr>
              <a:t>. </a:t>
            </a:r>
            <a:r>
              <a:rPr lang="pl-PL" sz="1400" dirty="0" err="1">
                <a:solidFill>
                  <a:schemeClr val="tx1">
                    <a:tint val="75000"/>
                  </a:schemeClr>
                </a:solidFill>
              </a:rPr>
              <a:t>Szmyt</a:t>
            </a:r>
            <a:r>
              <a:rPr lang="pl-PL" sz="1400" dirty="0">
                <a:solidFill>
                  <a:schemeClr val="tx1">
                    <a:tint val="75000"/>
                  </a:schemeClr>
                </a:solidFill>
              </a:rPr>
              <a:t>, </a:t>
            </a:r>
            <a:r>
              <a:rPr lang="pl-PL" sz="1400" i="1" dirty="0">
                <a:solidFill>
                  <a:schemeClr val="tx1">
                    <a:tint val="75000"/>
                  </a:schemeClr>
                </a:solidFill>
              </a:rPr>
              <a:t>Tryb stanowienia ustaw – szanse i zagrożenia, </a:t>
            </a:r>
            <a:r>
              <a:rPr lang="pl-PL" sz="1400" dirty="0">
                <a:solidFill>
                  <a:schemeClr val="tx1">
                    <a:tint val="75000"/>
                  </a:schemeClr>
                </a:solidFill>
              </a:rPr>
              <a:t>[w:] M. Granat (red.), </a:t>
            </a:r>
            <a:r>
              <a:rPr lang="pl-PL" sz="1400" i="1" dirty="0">
                <a:solidFill>
                  <a:schemeClr val="tx1">
                    <a:tint val="75000"/>
                  </a:schemeClr>
                </a:solidFill>
              </a:rPr>
              <a:t>Zagadnienia prawa parlamentarnego. Materiały konferencyjne, Serock, 1-3 czerwca 2007</a:t>
            </a:r>
            <a:r>
              <a:rPr lang="pl-PL" sz="1400" dirty="0">
                <a:solidFill>
                  <a:schemeClr val="tx1">
                    <a:tint val="75000"/>
                  </a:schemeClr>
                </a:solidFill>
              </a:rPr>
              <a:t>, Warszawa 2007, s. </a:t>
            </a:r>
            <a:r>
              <a:rPr lang="pl-PL" sz="1400" dirty="0" smtClean="0">
                <a:solidFill>
                  <a:schemeClr val="tx1">
                    <a:tint val="75000"/>
                  </a:schemeClr>
                </a:solidFill>
              </a:rPr>
              <a:t>116</a:t>
            </a:r>
            <a:r>
              <a:rPr lang="pl-PL" sz="1400" dirty="0">
                <a:solidFill>
                  <a:schemeClr val="tx1">
                    <a:tint val="75000"/>
                  </a:schemeClr>
                </a:solidFill>
              </a:rPr>
              <a:t>.</a:t>
            </a:r>
          </a:p>
        </p:txBody>
      </p:sp>
      <p:cxnSp>
        <p:nvCxnSpPr>
          <p:cNvPr id="6" name="Łącznik prosty 5"/>
          <p:cNvCxnSpPr/>
          <p:nvPr/>
        </p:nvCxnSpPr>
        <p:spPr>
          <a:xfrm>
            <a:off x="801189" y="5917800"/>
            <a:ext cx="475488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63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5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1545265"/>
            <a:ext cx="10515600" cy="4544385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1800" dirty="0" smtClean="0"/>
              <a:t>Jeżeli ustawy budżetowej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nie da się wprowadzić w życie przed początkiem roku budżetowego, Rada Ministrów prowadzi gospodarkę finansową państwa na podstawie przedłożonego projektu </a:t>
            </a:r>
            <a:r>
              <a:rPr lang="pl-PL" sz="1800" dirty="0" smtClean="0"/>
              <a:t>ustawy budżetowej.</a:t>
            </a:r>
          </a:p>
          <a:p>
            <a:pPr>
              <a:lnSpc>
                <a:spcPct val="130000"/>
              </a:lnSpc>
            </a:pPr>
            <a:r>
              <a:rPr lang="pl-PL" sz="1800" dirty="0" smtClean="0"/>
              <a:t>Jeżeli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nie uda się na czas przygotować projektu </a:t>
            </a:r>
            <a:r>
              <a:rPr lang="pl-PL" sz="1800" dirty="0" smtClean="0"/>
              <a:t>ustawy budżetowej na okres całego roku, to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Rada Ministrów </a:t>
            </a:r>
            <a:b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ma obowiązek wniesienia projektu ustawy o prowizorium budżetowym</a:t>
            </a:r>
            <a:r>
              <a:rPr lang="pl-PL" sz="1800" dirty="0" smtClean="0"/>
              <a:t>, czyli aktu tymczasowo regulującego gospodarkę finansową państwa na krótszy okres czasu.</a:t>
            </a:r>
          </a:p>
          <a:p>
            <a:pPr>
              <a:lnSpc>
                <a:spcPct val="130000"/>
              </a:lnSpc>
            </a:pPr>
            <a:r>
              <a:rPr lang="pl-PL" sz="1800" dirty="0" smtClean="0"/>
              <a:t>Również w przypadku ustawy o prowizorium budżetowym Prezydent: </a:t>
            </a:r>
          </a:p>
          <a:p>
            <a:pPr marL="371475" lvl="1" indent="-371475">
              <a:lnSpc>
                <a:spcPct val="130000"/>
              </a:lnSpc>
              <a:buFont typeface="+mj-lt"/>
              <a:buAutoNum type="alphaLcParenR"/>
            </a:pPr>
            <a:r>
              <a:rPr lang="pl-PL" sz="1800" dirty="0"/>
              <a:t>m</a:t>
            </a:r>
            <a:r>
              <a:rPr lang="pl-PL" sz="1800" dirty="0" smtClean="0"/>
              <a:t>a 7 </a:t>
            </a:r>
            <a:r>
              <a:rPr lang="pl-PL" sz="1800" dirty="0"/>
              <a:t>dni na podpisanie ustawy albo wystąpienie do Trybunału Konstytucyjnego </a:t>
            </a:r>
            <a:r>
              <a:rPr lang="pl-PL" sz="1800" dirty="0" smtClean="0"/>
              <a:t>z </a:t>
            </a:r>
            <a:r>
              <a:rPr lang="pl-PL" sz="1800" dirty="0"/>
              <a:t>wnioskiem </a:t>
            </a:r>
            <a:r>
              <a:rPr lang="pl-PL" sz="1800" dirty="0" smtClean="0"/>
              <a:t>w </a:t>
            </a:r>
            <a:r>
              <a:rPr lang="pl-PL" sz="1800" dirty="0"/>
              <a:t>sprawie zgodności ustawy </a:t>
            </a:r>
            <a:r>
              <a:rPr lang="pl-PL" sz="1800" dirty="0" smtClean="0"/>
              <a:t>o prowizorium budżetowym </a:t>
            </a:r>
            <a:r>
              <a:rPr lang="pl-PL" sz="1800" dirty="0"/>
              <a:t>z Konstytucją RP; Trybunał Konstytucyjny orzeka </a:t>
            </a:r>
            <a:r>
              <a:rPr lang="pl-PL" sz="1800" dirty="0" smtClean="0"/>
              <a:t>w </a:t>
            </a:r>
            <a:r>
              <a:rPr lang="pl-PL" sz="1800" dirty="0"/>
              <a:t>terminie 2 miesięcy od dnia złożenia wniosku</a:t>
            </a:r>
            <a:r>
              <a:rPr lang="pl-PL" sz="1800" dirty="0" smtClean="0"/>
              <a:t>,</a:t>
            </a:r>
          </a:p>
          <a:p>
            <a:pPr marL="371475" lvl="1" indent="-371475">
              <a:lnSpc>
                <a:spcPct val="130000"/>
              </a:lnSpc>
              <a:buFont typeface="+mj-lt"/>
              <a:buAutoNum type="alphaLcParenR"/>
            </a:pPr>
            <a:r>
              <a:rPr lang="pl-PL" sz="1800" dirty="0"/>
              <a:t>brak możliwości wystąpienia z </a:t>
            </a:r>
            <a:r>
              <a:rPr lang="pl-PL" sz="1800" dirty="0" smtClean="0"/>
              <a:t>wetem ustawodawczym</a:t>
            </a:r>
            <a:r>
              <a:rPr lang="pl-PL" sz="1800" dirty="0"/>
              <a:t>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90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270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00100" y="1990726"/>
            <a:ext cx="10372725" cy="422910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1800" dirty="0" smtClean="0"/>
              <a:t>Zgodnie z art. 25 ust. 5 Konstytucji RP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stosunki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między Rzecząpospolitą Polską a innymi kościołami oraz związkami wyznaniowymi określają ustawy uchwalone na podstawie umów zawartych przez Radę Ministrów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z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ich właściwymi przedstawicielami</a:t>
            </a:r>
            <a:r>
              <a:rPr lang="pl-PL" sz="1800" dirty="0" smtClean="0"/>
              <a:t>.</a:t>
            </a: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pl-PL" sz="1800" dirty="0" smtClean="0"/>
              <a:t>Przepis </a:t>
            </a:r>
            <a:r>
              <a:rPr lang="pl-PL" sz="1800" dirty="0"/>
              <a:t>nie określa w sposób jednoznaczny, jaki wpływ ma zawarta umowa na tryb ustawodawczy </a:t>
            </a:r>
            <a:r>
              <a:rPr lang="pl-PL" sz="1800" dirty="0" smtClean="0"/>
              <a:t>i </a:t>
            </a:r>
            <a:r>
              <a:rPr lang="pl-PL" sz="1800" dirty="0"/>
              <a:t>zakres przedmiotowy ustawy. </a:t>
            </a:r>
            <a:r>
              <a:rPr lang="pl-PL" sz="1800" dirty="0" smtClean="0"/>
              <a:t>Nie rozstrzyga, </a:t>
            </a:r>
            <a:r>
              <a:rPr lang="pl-PL" sz="1800" dirty="0"/>
              <a:t>czy Rada Ministrów ma wyłączność inicjatywy ustawodawczej w tej materii. Biorąc pod uwagę, że to </a:t>
            </a:r>
            <a:r>
              <a:rPr lang="pl-PL" sz="1800" dirty="0" smtClean="0"/>
              <a:t>Rada Ministrów zawiera </a:t>
            </a:r>
            <a:r>
              <a:rPr lang="pl-PL" sz="1800" dirty="0"/>
              <a:t>umowę z kościołem lub związkiem wyznaniowym, trudno wyobrazić sobie sytuację, w której </a:t>
            </a:r>
            <a:r>
              <a:rPr lang="pl-PL" sz="1800" dirty="0" smtClean="0"/>
              <a:t>zrezygnowałaby ona z </a:t>
            </a:r>
            <a:r>
              <a:rPr lang="pl-PL" sz="1800" dirty="0"/>
              <a:t>wystąpienia z taką inicjatywą. Nie jest </a:t>
            </a:r>
            <a:r>
              <a:rPr lang="pl-PL" sz="1800" dirty="0" smtClean="0"/>
              <a:t>również jasne</a:t>
            </a:r>
            <a:r>
              <a:rPr lang="pl-PL" sz="1800" dirty="0"/>
              <a:t>, jakie znaczenie prawne ma zawarta umowa dla zakresu przedmiotowego ustawy, </a:t>
            </a:r>
            <a:r>
              <a:rPr lang="pl-PL" sz="1800" dirty="0" smtClean="0"/>
              <a:t>ani </a:t>
            </a:r>
            <a:r>
              <a:rPr lang="pl-PL" sz="1800" dirty="0"/>
              <a:t>czy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i </a:t>
            </a:r>
            <a:r>
              <a:rPr lang="pl-PL" sz="1800" dirty="0"/>
              <a:t>w jakim zakresie ogranicza ona swobodę regulacyjną parlamentu. </a:t>
            </a:r>
            <a:endParaRPr lang="pl-PL" sz="1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91</a:t>
            </a:fld>
            <a:endParaRPr lang="pl-PL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0" y="1252538"/>
            <a:ext cx="11353800" cy="4374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chemeClr val="bg1"/>
                </a:solidFill>
                <a:latin typeface="+mn-lt"/>
              </a:rPr>
              <a:t>	Projekty ustaw kościelnych</a:t>
            </a:r>
          </a:p>
        </p:txBody>
      </p:sp>
    </p:spTree>
    <p:extLst>
      <p:ext uri="{BB962C8B-B14F-4D97-AF65-F5344CB8AC3E}">
        <p14:creationId xmlns:p14="http://schemas.microsoft.com/office/powerpoint/2010/main" val="249621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92</a:t>
            </a:fld>
            <a:endParaRPr lang="pl-PL"/>
          </a:p>
        </p:txBody>
      </p:sp>
      <p:sp>
        <p:nvSpPr>
          <p:cNvPr id="5" name="Symbol zastępczy tekstu 2"/>
          <p:cNvSpPr txBox="1">
            <a:spLocks/>
          </p:cNvSpPr>
          <p:nvPr/>
        </p:nvSpPr>
        <p:spPr>
          <a:xfrm>
            <a:off x="801189" y="1191419"/>
            <a:ext cx="10785221" cy="3837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pl-PL" sz="1800" dirty="0" smtClean="0"/>
              <a:t>Pewne jest, że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uchwalenie ustawy bez zawarcia odpowiedniej umowy stanowi naruszenie trybu ustawodawczego</a:t>
            </a:r>
            <a:r>
              <a:rPr lang="pl-PL" sz="1800" dirty="0" smtClean="0"/>
              <a:t>. </a:t>
            </a:r>
          </a:p>
          <a:p>
            <a:pPr>
              <a:lnSpc>
                <a:spcPct val="130000"/>
              </a:lnSpc>
            </a:pPr>
            <a:r>
              <a:rPr lang="pl-PL" sz="1800" dirty="0" smtClean="0"/>
              <a:t>Biorąc pod uwagę </a:t>
            </a:r>
            <a:r>
              <a:rPr lang="pl-PL" sz="1800" i="1" dirty="0" smtClean="0"/>
              <a:t>ratio legis</a:t>
            </a:r>
            <a:r>
              <a:rPr lang="pl-PL" sz="1800" dirty="0" smtClean="0"/>
              <a:t> art. 25 ust. 5, jakim jest konsensualne ustalenie podstaw relacji państwo – kościół, należy przyjąć, że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uchwalenie ustawy niezgodnej z wcześniej zawartą umową mogłoby być przedmiotem kontroli przed Trybunałem Konstytucyjnym</a:t>
            </a:r>
            <a:r>
              <a:rPr lang="pl-PL" sz="1800" dirty="0" smtClean="0"/>
              <a:t>. Pominięcie postanowień umowy w procesie uchwalania ustawy należałoby uznać za naruszenie wynikających z art. 25 ust. 5 konstytucyjnych zasad trybu legislacyjnego</a:t>
            </a:r>
            <a:r>
              <a:rPr lang="pl-PL" sz="1800" baseline="30000" dirty="0" smtClean="0"/>
              <a:t>1)</a:t>
            </a:r>
            <a:r>
              <a:rPr lang="pl-PL" sz="1800" dirty="0" smtClean="0"/>
              <a:t>.</a:t>
            </a:r>
          </a:p>
          <a:p>
            <a:pPr>
              <a:lnSpc>
                <a:spcPct val="130000"/>
              </a:lnSpc>
            </a:pPr>
            <a:endParaRPr lang="pl-PL" sz="18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701219" y="5917800"/>
            <a:ext cx="10885191" cy="34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defTabSz="357188">
              <a:lnSpc>
                <a:spcPct val="130000"/>
              </a:lnSpc>
              <a:spcBef>
                <a:spcPts val="2400"/>
              </a:spcBef>
            </a:pPr>
            <a:r>
              <a:rPr lang="pl-PL" sz="1400" baseline="30000" dirty="0">
                <a:solidFill>
                  <a:schemeClr val="tx1">
                    <a:tint val="75000"/>
                  </a:schemeClr>
                </a:solidFill>
              </a:rPr>
              <a:t>1)</a:t>
            </a:r>
            <a:r>
              <a:rPr lang="pl-PL" sz="1400" dirty="0" smtClean="0"/>
              <a:t>	</a:t>
            </a:r>
            <a:r>
              <a:rPr lang="pl-PL" sz="1400" dirty="0">
                <a:solidFill>
                  <a:schemeClr val="tx1">
                    <a:tint val="75000"/>
                  </a:schemeClr>
                </a:solidFill>
              </a:rPr>
              <a:t>P. Radziewicz, [w:] P. Tuleja (red.), P. Czarny, M. Wątor-Florczak, B. </a:t>
            </a:r>
            <a:r>
              <a:rPr lang="pl-PL" sz="1400" dirty="0" err="1">
                <a:solidFill>
                  <a:schemeClr val="tx1">
                    <a:tint val="75000"/>
                  </a:schemeClr>
                </a:solidFill>
              </a:rPr>
              <a:t>Naleziński</a:t>
            </a:r>
            <a:r>
              <a:rPr lang="pl-PL" sz="1400" dirty="0">
                <a:solidFill>
                  <a:schemeClr val="tx1">
                    <a:tint val="75000"/>
                  </a:schemeClr>
                </a:solidFill>
              </a:rPr>
              <a:t>, </a:t>
            </a:r>
            <a:r>
              <a:rPr lang="pl-PL" sz="1400" i="1" dirty="0">
                <a:solidFill>
                  <a:schemeClr val="tx1">
                    <a:tint val="75000"/>
                  </a:schemeClr>
                </a:solidFill>
              </a:rPr>
              <a:t>Konstytucja Rzeczypospolitej Polskiej. Komentarz</a:t>
            </a:r>
            <a:r>
              <a:rPr lang="pl-PL" sz="1400" dirty="0">
                <a:solidFill>
                  <a:schemeClr val="tx1">
                    <a:tint val="75000"/>
                  </a:schemeClr>
                </a:solidFill>
              </a:rPr>
              <a:t>, LEX /el. 2021.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801189" y="5917800"/>
            <a:ext cx="475488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17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340535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/>
            </a:r>
            <a:br>
              <a:rPr lang="pl-PL" dirty="0"/>
            </a:br>
            <a:endParaRPr lang="pl-PL" sz="2700" dirty="0">
              <a:solidFill>
                <a:srgbClr val="92D05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33450" y="2895600"/>
            <a:ext cx="10414000" cy="335597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 smtClean="0"/>
              <a:t>uchwalana </a:t>
            </a:r>
            <a:r>
              <a:rPr lang="pl-PL" sz="1800" dirty="0"/>
              <a:t>przez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Sejm</a:t>
            </a:r>
            <a:r>
              <a:rPr lang="pl-PL" sz="1800" dirty="0"/>
              <a:t> większością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2/3</a:t>
            </a:r>
            <a:r>
              <a:rPr lang="pl-PL" sz="1800" dirty="0"/>
              <a:t>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głosów w obecności co najmniej połowy ustawowej liczby posłów </a:t>
            </a:r>
            <a:r>
              <a:rPr lang="pl-PL" sz="1800" dirty="0"/>
              <a:t>oraz przez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Senat</a:t>
            </a:r>
            <a:r>
              <a:rPr lang="pl-PL" sz="1800" dirty="0"/>
              <a:t> większością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2/3</a:t>
            </a:r>
            <a:r>
              <a:rPr lang="pl-PL" sz="1800" dirty="0"/>
              <a:t>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głosów w obecności co najmniej połowy ustawowej liczby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senatorów</a:t>
            </a:r>
            <a:r>
              <a:rPr lang="pl-PL" sz="1800" dirty="0"/>
              <a:t>;</a:t>
            </a:r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 smtClean="0"/>
              <a:t>wyrażenie </a:t>
            </a:r>
            <a:r>
              <a:rPr lang="pl-PL" sz="1800" dirty="0"/>
              <a:t>zgody na ratyfikację takiej umowy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może być uchwalone w referendum ogólnokrajowym </a:t>
            </a:r>
            <a:r>
              <a:rPr lang="pl-PL" sz="1800" dirty="0"/>
              <a:t>zgodnie z przepisem art. </a:t>
            </a:r>
            <a:r>
              <a:rPr lang="pl-PL" sz="1800" dirty="0" smtClean="0"/>
              <a:t>125 Konstytucji RP;</a:t>
            </a:r>
            <a:endParaRPr lang="pl-PL" sz="1800" dirty="0"/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 smtClean="0"/>
              <a:t>uchwałę </a:t>
            </a:r>
            <a:r>
              <a:rPr lang="pl-PL" sz="1800" dirty="0"/>
              <a:t>w sprawie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wyboru trybu wyrażenia zgody </a:t>
            </a:r>
            <a:r>
              <a:rPr lang="pl-PL" sz="1800" dirty="0"/>
              <a:t>na ratyfikację podejmuje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Sejm bezwzględną większością głosów w obecności co najmniej połowy ustawowej liczby posłów</a:t>
            </a:r>
            <a:r>
              <a:rPr lang="pl-PL" sz="1800" dirty="0"/>
              <a:t>.</a:t>
            </a:r>
          </a:p>
          <a:p>
            <a:pPr marL="457200" indent="-457200" algn="just">
              <a:buFont typeface="+mj-lt"/>
              <a:buAutoNum type="arabicParenR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93</a:t>
            </a:fld>
            <a:endParaRPr lang="pl-PL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0" y="1252538"/>
            <a:ext cx="11353800" cy="13096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chemeClr val="bg1"/>
                </a:solidFill>
                <a:latin typeface="+mn-lt"/>
              </a:rPr>
              <a:t>	Projekt ustawy wyrażającej zgodę na ratyfikację umowy międzynarodowej </a:t>
            </a:r>
            <a:r>
              <a:rPr lang="pl-PL" sz="24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pl-PL" sz="2400" b="1" dirty="0" smtClean="0">
                <a:solidFill>
                  <a:schemeClr val="bg1"/>
                </a:solidFill>
                <a:latin typeface="+mn-lt"/>
              </a:rPr>
            </a:br>
            <a:r>
              <a:rPr lang="pl-PL" sz="2400" b="1" dirty="0" smtClean="0">
                <a:solidFill>
                  <a:schemeClr val="bg1"/>
                </a:solidFill>
                <a:latin typeface="+mn-lt"/>
              </a:rPr>
              <a:t>	przekazującej </a:t>
            </a:r>
            <a:r>
              <a:rPr lang="pl-PL" sz="2400" b="1" dirty="0">
                <a:solidFill>
                  <a:schemeClr val="bg1"/>
                </a:solidFill>
                <a:latin typeface="+mn-lt"/>
              </a:rPr>
              <a:t>organizacji międzynarodowej </a:t>
            </a:r>
            <a:r>
              <a:rPr lang="pl-PL" sz="2400" b="1" dirty="0" smtClean="0">
                <a:solidFill>
                  <a:schemeClr val="bg1"/>
                </a:solidFill>
                <a:latin typeface="+mn-lt"/>
              </a:rPr>
              <a:t>lub organowi </a:t>
            </a:r>
            <a:r>
              <a:rPr lang="pl-PL" sz="2400" b="1" dirty="0">
                <a:solidFill>
                  <a:schemeClr val="bg1"/>
                </a:solidFill>
                <a:latin typeface="+mn-lt"/>
              </a:rPr>
              <a:t>międzynarodowemu </a:t>
            </a:r>
            <a:r>
              <a:rPr lang="pl-PL" sz="24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pl-PL" sz="2400" b="1" dirty="0" smtClean="0">
                <a:solidFill>
                  <a:schemeClr val="bg1"/>
                </a:solidFill>
                <a:latin typeface="+mn-lt"/>
              </a:rPr>
            </a:br>
            <a:r>
              <a:rPr lang="pl-PL" sz="2400" b="1" dirty="0" smtClean="0">
                <a:solidFill>
                  <a:schemeClr val="bg1"/>
                </a:solidFill>
                <a:latin typeface="+mn-lt"/>
              </a:rPr>
              <a:t>	kompetencje </a:t>
            </a:r>
            <a:r>
              <a:rPr lang="pl-PL" sz="2400" b="1" dirty="0">
                <a:solidFill>
                  <a:schemeClr val="bg1"/>
                </a:solidFill>
                <a:latin typeface="+mn-lt"/>
              </a:rPr>
              <a:t>organów władzy państwowej w niektórych sprawach </a:t>
            </a:r>
            <a:r>
              <a:rPr lang="pl-PL" sz="24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pl-PL" sz="2400" b="1" dirty="0" smtClean="0">
                <a:solidFill>
                  <a:schemeClr val="bg1"/>
                </a:solidFill>
                <a:latin typeface="+mn-lt"/>
              </a:rPr>
            </a:br>
            <a:r>
              <a:rPr lang="pl-PL" sz="2400" b="1" dirty="0" smtClean="0">
                <a:solidFill>
                  <a:schemeClr val="bg1"/>
                </a:solidFill>
                <a:latin typeface="+mn-lt"/>
              </a:rPr>
              <a:t>	– </a:t>
            </a:r>
            <a:r>
              <a:rPr lang="pl-PL" sz="2400" b="1" dirty="0">
                <a:solidFill>
                  <a:schemeClr val="bg1"/>
                </a:solidFill>
                <a:latin typeface="+mn-lt"/>
              </a:rPr>
              <a:t>art. 90 Konstytucji </a:t>
            </a:r>
            <a:r>
              <a:rPr lang="pl-PL" sz="2400" b="1" dirty="0" smtClean="0">
                <a:solidFill>
                  <a:schemeClr val="bg1"/>
                </a:solidFill>
                <a:latin typeface="+mn-lt"/>
              </a:rPr>
              <a:t>RP:</a:t>
            </a:r>
            <a:endParaRPr lang="pl-PL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382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55650" y="2020222"/>
            <a:ext cx="10598150" cy="452312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pl-PL" sz="3300" dirty="0" smtClean="0"/>
              <a:t>Z uwagi na szczególną formę Konstytucji RP ma ona </a:t>
            </a:r>
            <a:r>
              <a:rPr lang="pl-PL" sz="3300" b="1" dirty="0" smtClean="0">
                <a:solidFill>
                  <a:schemeClr val="accent1">
                    <a:lumMod val="75000"/>
                  </a:schemeClr>
                </a:solidFill>
              </a:rPr>
              <a:t>odmienny tryb uchwalania i zmiany w stosunku do ustaw zwykłych</a:t>
            </a:r>
            <a:r>
              <a:rPr lang="pl-PL" sz="3300" dirty="0" smtClean="0"/>
              <a:t>. Polska konstytucja jest nazywana w związku z tym konstytucją „sztywną”.</a:t>
            </a:r>
          </a:p>
          <a:p>
            <a:pPr>
              <a:lnSpc>
                <a:spcPct val="150000"/>
              </a:lnSpc>
            </a:pPr>
            <a:r>
              <a:rPr lang="pl-PL" sz="3300" b="1" dirty="0" smtClean="0">
                <a:solidFill>
                  <a:schemeClr val="accent1">
                    <a:lumMod val="75000"/>
                  </a:schemeClr>
                </a:solidFill>
              </a:rPr>
              <a:t>Procedura zmiany Konstytucji RP – art. 235</a:t>
            </a:r>
            <a:r>
              <a:rPr lang="pl-PL" sz="3300" dirty="0" smtClean="0"/>
              <a:t>. Pewne regulacje szczegółowe dotyczące postępowania </a:t>
            </a:r>
            <a:br>
              <a:rPr lang="pl-PL" sz="3300" dirty="0" smtClean="0"/>
            </a:br>
            <a:r>
              <a:rPr lang="pl-PL" sz="3300" dirty="0" smtClean="0"/>
              <a:t>z projektami ustaw o zmianie konstytucji zawarte zostały w przepisach Regulaminu Sejmu, Regulaminu Senatu </a:t>
            </a:r>
            <a:br>
              <a:rPr lang="pl-PL" sz="3300" dirty="0" smtClean="0"/>
            </a:br>
            <a:r>
              <a:rPr lang="pl-PL" sz="3300" dirty="0" smtClean="0"/>
              <a:t>i ustawy z dnia </a:t>
            </a:r>
            <a:r>
              <a:rPr lang="pl-PL" sz="3300" dirty="0"/>
              <a:t>14 marca 2003 r. </a:t>
            </a:r>
            <a:r>
              <a:rPr lang="pl-PL" sz="3300" dirty="0" smtClean="0"/>
              <a:t>o referendum ogólnokrajowym (Dz. U. z 2020 r. poz. 851).</a:t>
            </a:r>
          </a:p>
          <a:p>
            <a:pPr>
              <a:lnSpc>
                <a:spcPct val="150000"/>
              </a:lnSpc>
            </a:pPr>
            <a:r>
              <a:rPr lang="pl-PL" sz="3300" b="1" dirty="0" smtClean="0">
                <a:solidFill>
                  <a:schemeClr val="accent1">
                    <a:lumMod val="75000"/>
                  </a:schemeClr>
                </a:solidFill>
              </a:rPr>
              <a:t>Inicjatywę ustawodawczą posiadają</a:t>
            </a:r>
            <a:r>
              <a:rPr lang="pl-PL" sz="3300" dirty="0" smtClean="0"/>
              <a:t>:</a:t>
            </a:r>
          </a:p>
          <a:p>
            <a:pPr marL="457200" indent="-371475">
              <a:lnSpc>
                <a:spcPct val="15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3300" dirty="0"/>
              <a:t>co najmniej 1/5 ustawowej liczby </a:t>
            </a:r>
            <a:r>
              <a:rPr lang="pl-PL" sz="3300" dirty="0" smtClean="0"/>
              <a:t>posłów;</a:t>
            </a:r>
          </a:p>
          <a:p>
            <a:pPr marL="457200" indent="-371475">
              <a:lnSpc>
                <a:spcPct val="15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3300" dirty="0" smtClean="0"/>
              <a:t>Senat;</a:t>
            </a:r>
          </a:p>
          <a:p>
            <a:pPr marL="457200" indent="-371475">
              <a:lnSpc>
                <a:spcPct val="15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3300" dirty="0" smtClean="0"/>
              <a:t>Prezydent Rzeczypospolitej.</a:t>
            </a:r>
          </a:p>
          <a:p>
            <a:pPr>
              <a:lnSpc>
                <a:spcPct val="150000"/>
              </a:lnSpc>
            </a:pPr>
            <a:r>
              <a:rPr lang="pl-PL" sz="3300" dirty="0" smtClean="0"/>
              <a:t>Zmiana </a:t>
            </a:r>
            <a:r>
              <a:rPr lang="pl-PL" sz="3300" dirty="0"/>
              <a:t>Konstytucji następuje w drodze ustawy uchwalonej w </a:t>
            </a:r>
            <a:r>
              <a:rPr lang="pl-PL" sz="3300" b="1" dirty="0">
                <a:solidFill>
                  <a:schemeClr val="accent1">
                    <a:lumMod val="75000"/>
                  </a:schemeClr>
                </a:solidFill>
              </a:rPr>
              <a:t>jednakowym brzmieniu przez Sejm </a:t>
            </a:r>
            <a:r>
              <a:rPr lang="pl-PL" sz="3300" b="1" dirty="0" smtClean="0">
                <a:solidFill>
                  <a:schemeClr val="accent1">
                    <a:lumMod val="75000"/>
                  </a:schemeClr>
                </a:solidFill>
              </a:rPr>
              <a:t>i Senat</a:t>
            </a:r>
            <a:r>
              <a:rPr lang="pl-PL" sz="3300" dirty="0"/>
              <a:t>.</a:t>
            </a:r>
            <a:endParaRPr lang="pl-PL" sz="3300" dirty="0" smtClean="0"/>
          </a:p>
          <a:p>
            <a:pPr algn="just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94</a:t>
            </a:fld>
            <a:endParaRPr lang="pl-PL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0" y="1252538"/>
            <a:ext cx="11353800" cy="4374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chemeClr val="bg1"/>
                </a:solidFill>
                <a:latin typeface="+mn-lt"/>
              </a:rPr>
              <a:t>	Projekt ustawy o zmianie Konstytucji</a:t>
            </a:r>
          </a:p>
        </p:txBody>
      </p:sp>
    </p:spTree>
    <p:extLst>
      <p:ext uri="{BB962C8B-B14F-4D97-AF65-F5344CB8AC3E}">
        <p14:creationId xmlns:p14="http://schemas.microsoft.com/office/powerpoint/2010/main" val="353500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1412341"/>
            <a:ext cx="10769600" cy="4677309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Pierwszy etap sejmowy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276225" indent="-276225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 smtClean="0"/>
              <a:t>do </a:t>
            </a:r>
            <a:r>
              <a:rPr lang="pl-PL" sz="1800" dirty="0"/>
              <a:t>rozpatrzenia projektu ustawy o zmianie Konstytucji Sejm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może powołać Komisję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Nadzwyczajną</a:t>
            </a:r>
            <a:r>
              <a:rPr lang="pl-PL" sz="1800" dirty="0" smtClean="0"/>
              <a:t>, </a:t>
            </a:r>
            <a:r>
              <a:rPr lang="pl-PL" sz="1800" dirty="0"/>
              <a:t>która powinna odzwierciedlać reprezentację w Sejmie klubów i kół poselskich;</a:t>
            </a:r>
          </a:p>
          <a:p>
            <a:pPr marL="276225" indent="-276225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 smtClean="0"/>
              <a:t>komisja</a:t>
            </a:r>
            <a:r>
              <a:rPr lang="pl-PL" sz="1800" dirty="0"/>
              <a:t>, która rozpatruje projekt ustawy o zmianie Konstytucji, powołuje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zespół stałych ekspertów</a:t>
            </a:r>
            <a:r>
              <a:rPr lang="pl-PL" sz="1800" dirty="0"/>
              <a:t>, </a:t>
            </a:r>
            <a:r>
              <a:rPr lang="pl-PL" sz="1800" dirty="0" smtClean="0"/>
              <a:t>z </a:t>
            </a:r>
            <a:r>
              <a:rPr lang="pl-PL" sz="1800" dirty="0"/>
              <a:t>których 1/3 wskazuje przedstawiciel wnioskodawcy projektu ustawy o zmianie </a:t>
            </a:r>
            <a:r>
              <a:rPr lang="pl-PL" sz="1800" dirty="0" smtClean="0"/>
              <a:t>Konstytucji; w posiedzeniach tej komisji mogą </a:t>
            </a:r>
            <a:r>
              <a:rPr lang="pl-PL" sz="1800" dirty="0"/>
              <a:t>uczestniczyć przedstawiciele Prezydenta, Rady Ministrów oraz Trybunału </a:t>
            </a:r>
            <a:r>
              <a:rPr lang="pl-PL" sz="1800" dirty="0" smtClean="0"/>
              <a:t>Konstytucyjnego;</a:t>
            </a:r>
          </a:p>
          <a:p>
            <a:pPr marL="276225" indent="-276225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 smtClean="0"/>
              <a:t>komisja</a:t>
            </a:r>
            <a:r>
              <a:rPr lang="pl-PL" sz="1800" dirty="0"/>
              <a:t>, która rozpatruje projekt ustawy o zmianie Konstytucji, może wystąpić do Marszałka Sejmu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z </a:t>
            </a:r>
            <a:r>
              <a:rPr lang="pl-PL" sz="1800" dirty="0"/>
              <a:t>wnioskiem </a:t>
            </a:r>
            <a:r>
              <a:rPr lang="pl-PL" sz="1800" dirty="0" smtClean="0"/>
              <a:t>o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debatę na temat wybranych zagadnień dotyczących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projektu</a:t>
            </a:r>
            <a:r>
              <a:rPr lang="pl-PL" sz="1800" dirty="0" smtClean="0"/>
              <a:t>; Sejm </a:t>
            </a:r>
            <a:r>
              <a:rPr lang="pl-PL" sz="1800" dirty="0"/>
              <a:t>rozstrzyga o wprowadzeniu debaty jako punktu porządku dziennego obrad najbliższego, po złożeniu wniosku, posiedzenia </a:t>
            </a:r>
            <a:r>
              <a:rPr lang="pl-PL" sz="1800" dirty="0" smtClean="0"/>
              <a:t>Sejmu;</a:t>
            </a:r>
          </a:p>
          <a:p>
            <a:pPr marL="276225" indent="-276225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 smtClean="0"/>
              <a:t>poselski </a:t>
            </a:r>
            <a:r>
              <a:rPr lang="pl-PL" sz="1800" dirty="0"/>
              <a:t>projekt ustawy o zmianie Konstytucji uważa się za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wycofany</a:t>
            </a:r>
            <a:r>
              <a:rPr lang="pl-PL" sz="1800" dirty="0"/>
              <a:t>, jeżeli do czasu zakończenia drugiego czytania, </a:t>
            </a:r>
            <a:r>
              <a:rPr lang="pl-PL" sz="1800" dirty="0" smtClean="0"/>
              <a:t>na </a:t>
            </a:r>
            <a:r>
              <a:rPr lang="pl-PL" sz="1800" dirty="0"/>
              <a:t>skutek cofnięcia poparcia, projekt popiera mniej niż 92 posłów spośród tych, którzy podpisali projekt przed jego </a:t>
            </a:r>
            <a:r>
              <a:rPr lang="pl-PL" sz="1800" dirty="0" smtClean="0"/>
              <a:t>wniesieniem;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95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891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1122631"/>
            <a:ext cx="10515600" cy="496702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+mj-lt"/>
              <a:buAutoNum type="arabicParenR" startAt="5"/>
            </a:pPr>
            <a:r>
              <a:rPr lang="pl-PL" sz="1800" dirty="0"/>
              <a:t>pierwsze czytanie projektu ustawy o zmianie Konstytucji może odbyć się nie wcześniej niż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trzydziestego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1800" dirty="0"/>
              <a:t>dnia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od </a:t>
            </a:r>
            <a:r>
              <a:rPr lang="pl-PL" sz="1800" dirty="0"/>
              <a:t>dnia przedłożenia Sejmowi projektu </a:t>
            </a:r>
            <a:r>
              <a:rPr lang="pl-PL" sz="1800" dirty="0" smtClean="0"/>
              <a:t>ustawy;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+mj-lt"/>
              <a:buAutoNum type="arabicParenR" startAt="5"/>
            </a:pPr>
            <a:r>
              <a:rPr lang="pl-PL" sz="1800" dirty="0" smtClean="0"/>
              <a:t>przyjęcie </a:t>
            </a:r>
            <a:r>
              <a:rPr lang="pl-PL" sz="1800" dirty="0"/>
              <a:t>sprawozdania przez Komisję, która rozpatruje projekt ustawy o zmianie Konstytucji, następuje większością 2/3 głosów w obecności co najmniej połowy członków k</a:t>
            </a:r>
            <a:r>
              <a:rPr lang="pl-PL" sz="1800" dirty="0" smtClean="0"/>
              <a:t>omisji;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+mj-lt"/>
              <a:buAutoNum type="arabicParenR" startAt="5"/>
            </a:pPr>
            <a:r>
              <a:rPr lang="pl-PL" sz="1800" dirty="0" smtClean="0"/>
              <a:t>drugie </a:t>
            </a:r>
            <a:r>
              <a:rPr lang="pl-PL" sz="1800" dirty="0"/>
              <a:t>czytanie projektu ustawy o zmianie Konstytucji może odbyć się nie wcześniej niż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czternastego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1800" dirty="0"/>
              <a:t>dnia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od </a:t>
            </a:r>
            <a:r>
              <a:rPr lang="pl-PL" sz="1800" dirty="0"/>
              <a:t>dnia doręczenia posłom sprawozdania </a:t>
            </a:r>
            <a:r>
              <a:rPr lang="pl-PL" sz="1800" dirty="0" smtClean="0"/>
              <a:t>komisji</a:t>
            </a:r>
            <a:r>
              <a:rPr lang="pl-PL" sz="1800" dirty="0"/>
              <a:t>, która rozpatruje projekt ustawy o zmianie </a:t>
            </a:r>
            <a:r>
              <a:rPr lang="pl-PL" sz="1800" dirty="0" smtClean="0"/>
              <a:t>Konstytucji;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+mj-lt"/>
              <a:buAutoNum type="arabicParenR" startAt="5"/>
            </a:pPr>
            <a:r>
              <a:rPr lang="pl-PL" sz="1800" dirty="0" smtClean="0"/>
              <a:t>w </a:t>
            </a:r>
            <a:r>
              <a:rPr lang="pl-PL" sz="1800" dirty="0"/>
              <a:t>razie zgłoszenia w drugim czytaniu poprawki lub wniosku projekt ustawy o zmianie Konstytucji kieruje się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ponownie do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komisji</a:t>
            </a:r>
            <a:r>
              <a:rPr lang="pl-PL" sz="1800" dirty="0"/>
              <a:t>, która rozpatrywała </a:t>
            </a:r>
            <a:r>
              <a:rPr lang="pl-PL" sz="1800" dirty="0" smtClean="0"/>
              <a:t>projekt;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+mj-lt"/>
              <a:buAutoNum type="arabicParenR" startAt="5"/>
            </a:pPr>
            <a:r>
              <a:rPr lang="pl-PL" sz="1800" dirty="0" smtClean="0"/>
              <a:t>przyjęcie </a:t>
            </a:r>
            <a:r>
              <a:rPr lang="pl-PL" sz="1800" dirty="0"/>
              <a:t>poprawki albo wniosku mniejszości do projektu ustawy o zmianie Konstytucji następuje większością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co </a:t>
            </a:r>
            <a:r>
              <a:rPr lang="pl-PL" sz="1800" dirty="0"/>
              <a:t>najmniej 2/3 głosów w obecności co najmniej połowy ustawowej liczby </a:t>
            </a:r>
            <a:r>
              <a:rPr lang="pl-PL" sz="1800" dirty="0" smtClean="0"/>
              <a:t>posłów;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+mj-lt"/>
              <a:buAutoNum type="arabicParenR" startAt="5"/>
            </a:pPr>
            <a:r>
              <a:rPr lang="pl-PL" sz="1800" dirty="0" smtClean="0"/>
              <a:t>ustawę </a:t>
            </a:r>
            <a:r>
              <a:rPr lang="pl-PL" sz="1800" dirty="0"/>
              <a:t>o zmianie Konstytucji uchwala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Sejm większością co najmniej 2/3 głosów w obecności co najmniej połowy ustawowej liczby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posłów</a:t>
            </a:r>
            <a:r>
              <a:rPr lang="pl-PL" sz="1800" dirty="0" smtClean="0"/>
              <a:t>;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+mj-lt"/>
              <a:buAutoNum type="arabicParenR" startAt="5"/>
            </a:pPr>
            <a:r>
              <a:rPr lang="pl-PL" sz="1800" dirty="0" smtClean="0"/>
              <a:t>uchwalenie </a:t>
            </a:r>
            <a:r>
              <a:rPr lang="pl-PL" sz="1800" dirty="0"/>
              <a:t>przez Sejm ustawy zmieniającej przepisy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rozdziałów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pl-PL" sz="1800" dirty="0" smtClean="0"/>
              <a:t> (Rzeczpospolita),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 II </a:t>
            </a:r>
            <a:r>
              <a:rPr lang="pl-PL" sz="1800" dirty="0" smtClean="0"/>
              <a:t>(Wolności, prawa i obowiązki człowieka i obywatela)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lub XII </a:t>
            </a:r>
            <a:r>
              <a:rPr lang="pl-PL" sz="1800" dirty="0" smtClean="0"/>
              <a:t>(Zmiana Konstytucji) Konstytucji </a:t>
            </a:r>
            <a:r>
              <a:rPr lang="pl-PL" sz="1800" dirty="0"/>
              <a:t>może odbyć się nie wcześniej niż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sześćdziesiątego dnia po pierwszym czytaniu</a:t>
            </a:r>
            <a:r>
              <a:rPr lang="pl-PL" sz="1800" dirty="0"/>
              <a:t> projektu tej </a:t>
            </a:r>
            <a:r>
              <a:rPr lang="pl-PL" sz="1800" dirty="0" smtClean="0"/>
              <a:t>ustawy</a:t>
            </a:r>
            <a:r>
              <a:rPr lang="pl-PL" sz="1800" dirty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96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562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1470581"/>
            <a:ext cx="10515600" cy="4358445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Etap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senacki: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arenR"/>
            </a:pPr>
            <a:r>
              <a:rPr lang="pl-PL" sz="1800" dirty="0" smtClean="0"/>
              <a:t>ustawę </a:t>
            </a:r>
            <a:r>
              <a:rPr lang="pl-PL" sz="1800" dirty="0"/>
              <a:t>o zmianie Konstytucji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Senat uchwala w terminie 60 dni od dnia jej uchwalenia przez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Sejm</a:t>
            </a:r>
            <a:r>
              <a:rPr lang="pl-PL" sz="1800" dirty="0" smtClean="0"/>
              <a:t>;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arenR"/>
            </a:pPr>
            <a:r>
              <a:rPr lang="pl-PL" sz="1800" dirty="0"/>
              <a:t>p</a:t>
            </a:r>
            <a:r>
              <a:rPr lang="pl-PL" sz="1800" dirty="0" smtClean="0"/>
              <a:t>odjęcie </a:t>
            </a:r>
            <a:r>
              <a:rPr lang="pl-PL" sz="1800" dirty="0"/>
              <a:t>przez Senat uchwały wymaga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bezwzględnej większości głosów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w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obecności co najmniej połowy ustawowej liczby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senatorów</a:t>
            </a:r>
            <a:r>
              <a:rPr lang="pl-PL" sz="1800" dirty="0" smtClean="0"/>
              <a:t>;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arenR"/>
            </a:pPr>
            <a:r>
              <a:rPr lang="pl-PL" sz="1800" dirty="0" smtClean="0"/>
              <a:t>zastrzeżenie</a:t>
            </a:r>
            <a:r>
              <a:rPr lang="pl-PL" sz="1800" dirty="0"/>
              <a:t>, że ustawa musi być uchwalona w „jednakowym brzmieniu”, znaczy, że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Senat nie może wprowadzić poprawek do tekstu uchwalonego przez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Sejm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oraz że brak zgody Senatu na tekst przygotowany w Sejmie jest równoznaczny z niedojściem ustawy do skutku </a:t>
            </a:r>
            <a:r>
              <a:rPr lang="pl-PL" sz="1800" dirty="0"/>
              <a:t>(Sejm nie może odrzucić uchwały </a:t>
            </a:r>
            <a:r>
              <a:rPr lang="pl-PL" sz="1800" dirty="0" smtClean="0"/>
              <a:t>Senatu); bezczynność </a:t>
            </a:r>
            <a:r>
              <a:rPr lang="pl-PL" sz="1800" dirty="0"/>
              <a:t>Senatu skutkująca przekroczeniem konstytucyjnego terminu powinna być rozumiana jako nieuchwalenie </a:t>
            </a:r>
            <a:r>
              <a:rPr lang="pl-PL" sz="1800" dirty="0" smtClean="0"/>
              <a:t>ustawy</a:t>
            </a:r>
            <a:r>
              <a:rPr lang="pl-PL" sz="1800" baseline="30000" dirty="0" smtClean="0"/>
              <a:t>1)</a:t>
            </a:r>
            <a:r>
              <a:rPr lang="pl-PL" sz="1800" dirty="0" smtClean="0"/>
              <a:t>.</a:t>
            </a:r>
            <a:endParaRPr lang="pl-PL" dirty="0" smtClean="0"/>
          </a:p>
          <a:p>
            <a:pPr marL="457200" indent="-457200" algn="just">
              <a:buFont typeface="+mj-lt"/>
              <a:buAutoNum type="arabicParenR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97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701219" y="5917800"/>
            <a:ext cx="10885191" cy="34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defTabSz="357188">
              <a:lnSpc>
                <a:spcPct val="130000"/>
              </a:lnSpc>
              <a:spcBef>
                <a:spcPts val="2400"/>
              </a:spcBef>
            </a:pPr>
            <a:r>
              <a:rPr lang="pl-PL" sz="1400" baseline="30000" dirty="0">
                <a:solidFill>
                  <a:schemeClr val="tx1">
                    <a:tint val="75000"/>
                  </a:schemeClr>
                </a:solidFill>
              </a:rPr>
              <a:t>1)</a:t>
            </a:r>
            <a:r>
              <a:rPr lang="pl-PL" sz="1400" dirty="0" smtClean="0"/>
              <a:t>	</a:t>
            </a:r>
            <a:r>
              <a:rPr lang="pl-PL" sz="1400" dirty="0">
                <a:solidFill>
                  <a:schemeClr val="tx1">
                    <a:tint val="75000"/>
                  </a:schemeClr>
                </a:solidFill>
              </a:rPr>
              <a:t>P. Radziewicz, [w:] P. Tuleja (red.), P. Czarny, M. Wątor-Florczak, B. </a:t>
            </a:r>
            <a:r>
              <a:rPr lang="pl-PL" sz="1400" dirty="0" err="1">
                <a:solidFill>
                  <a:schemeClr val="tx1">
                    <a:tint val="75000"/>
                  </a:schemeClr>
                </a:solidFill>
              </a:rPr>
              <a:t>Naleziński</a:t>
            </a:r>
            <a:r>
              <a:rPr lang="pl-PL" sz="1400" dirty="0">
                <a:solidFill>
                  <a:schemeClr val="tx1">
                    <a:tint val="75000"/>
                  </a:schemeClr>
                </a:solidFill>
              </a:rPr>
              <a:t>, </a:t>
            </a:r>
            <a:r>
              <a:rPr lang="pl-PL" sz="1400" i="1" dirty="0">
                <a:solidFill>
                  <a:schemeClr val="tx1">
                    <a:tint val="75000"/>
                  </a:schemeClr>
                </a:solidFill>
              </a:rPr>
              <a:t>Konstytucja Rzeczypospolitej Polskiej. Komentarz</a:t>
            </a:r>
            <a:r>
              <a:rPr lang="pl-PL" sz="1400" dirty="0">
                <a:solidFill>
                  <a:schemeClr val="tx1">
                    <a:tint val="75000"/>
                  </a:schemeClr>
                </a:solidFill>
              </a:rPr>
              <a:t>, LEX /el. 2021.</a:t>
            </a:r>
          </a:p>
        </p:txBody>
      </p:sp>
      <p:cxnSp>
        <p:nvCxnSpPr>
          <p:cNvPr id="6" name="Łącznik prosty 5"/>
          <p:cNvCxnSpPr/>
          <p:nvPr/>
        </p:nvCxnSpPr>
        <p:spPr>
          <a:xfrm>
            <a:off x="801189" y="5917800"/>
            <a:ext cx="475488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82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1998741"/>
            <a:ext cx="10515600" cy="350035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Drugi etap sejmowy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800" dirty="0" smtClean="0"/>
              <a:t>Sejm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nie może odrzucić uchwały Senatu</a:t>
            </a:r>
            <a:r>
              <a:rPr lang="pl-PL" sz="1800" dirty="0" smtClean="0"/>
              <a:t>;</a:t>
            </a:r>
            <a:endParaRPr lang="pl-PL" sz="1800" dirty="0"/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buFont typeface="+mj-lt"/>
              <a:buAutoNum type="arabicParenR" startAt="2"/>
            </a:pPr>
            <a:r>
              <a:rPr lang="pl-PL" sz="1800" dirty="0"/>
              <a:t>jeżeli ustawa o zmianie Konstytucji dotyczy przepisów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rozdziału I, II lub XII</a:t>
            </a:r>
            <a:r>
              <a:rPr lang="pl-PL" sz="1800" dirty="0"/>
              <a:t>, podmioty mające </a:t>
            </a:r>
            <a:r>
              <a:rPr lang="pl-PL" sz="1800" b="1" dirty="0">
                <a:solidFill>
                  <a:srgbClr val="2F5597"/>
                </a:solidFill>
              </a:rPr>
              <a:t>prawo </a:t>
            </a:r>
            <a:r>
              <a:rPr lang="pl-PL" sz="1800" b="1" dirty="0" smtClean="0">
                <a:solidFill>
                  <a:srgbClr val="2F5597"/>
                </a:solidFill>
              </a:rPr>
              <a:t/>
            </a:r>
            <a:br>
              <a:rPr lang="pl-PL" sz="1800" b="1" dirty="0" smtClean="0">
                <a:solidFill>
                  <a:srgbClr val="2F5597"/>
                </a:solidFill>
              </a:rPr>
            </a:br>
            <a:r>
              <a:rPr lang="pl-PL" sz="1800" b="1" dirty="0" smtClean="0">
                <a:solidFill>
                  <a:srgbClr val="2F5597"/>
                </a:solidFill>
              </a:rPr>
              <a:t>do </a:t>
            </a:r>
            <a:r>
              <a:rPr lang="pl-PL" sz="1800" b="1" dirty="0">
                <a:solidFill>
                  <a:srgbClr val="2F5597"/>
                </a:solidFill>
              </a:rPr>
              <a:t>inicjatywy ustawodawczej w zakresie zmiany Konstytucji</a:t>
            </a:r>
            <a:r>
              <a:rPr lang="pl-PL" sz="1800" b="1" dirty="0"/>
              <a:t> </a:t>
            </a:r>
            <a:r>
              <a:rPr lang="pl-PL" sz="1800" dirty="0"/>
              <a:t>mogą zażądać, w terminie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45 dni od dnia uchwalenia ustawy przez Senat</a:t>
            </a:r>
            <a:r>
              <a:rPr lang="pl-PL" sz="1800" dirty="0"/>
              <a:t>, przeprowadzenia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referendum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</a:rPr>
              <a:t>zatwierdzającego</a:t>
            </a:r>
            <a:r>
              <a:rPr lang="pl-PL" sz="1800" dirty="0" smtClean="0"/>
              <a:t>; z </a:t>
            </a:r>
            <a:r>
              <a:rPr lang="pl-PL" sz="1800" dirty="0"/>
              <a:t>wnioskiem w tej sprawie podmioty te zwracają się do Marszałka Sejmu, który zarządza </a:t>
            </a:r>
            <a:r>
              <a:rPr lang="pl-PL" sz="1800" dirty="0" smtClean="0"/>
              <a:t>przeprowadzenie referendum.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98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751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1928388"/>
            <a:ext cx="10515600" cy="4161262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Etap referendum </a:t>
            </a: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</a:rPr>
              <a:t>ogólnokrajowego:</a:t>
            </a:r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900" dirty="0" smtClean="0"/>
              <a:t>Marszałek </a:t>
            </a:r>
            <a:r>
              <a:rPr lang="pl-PL" sz="1900" dirty="0"/>
              <a:t>Sejmu </a:t>
            </a:r>
            <a:r>
              <a:rPr lang="pl-PL" sz="1900" b="1" dirty="0">
                <a:solidFill>
                  <a:schemeClr val="accent1">
                    <a:lumMod val="75000"/>
                  </a:schemeClr>
                </a:solidFill>
              </a:rPr>
              <a:t>niezwłocznie</a:t>
            </a:r>
            <a:r>
              <a:rPr lang="pl-PL" sz="1900" dirty="0"/>
              <a:t> podejmuje postanowienie o zarządzeniu </a:t>
            </a:r>
            <a:r>
              <a:rPr lang="pl-PL" sz="1900" dirty="0" smtClean="0"/>
              <a:t>referendum;</a:t>
            </a:r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900" dirty="0" smtClean="0"/>
              <a:t>Marszałek </a:t>
            </a:r>
            <a:r>
              <a:rPr lang="pl-PL" sz="1900" dirty="0"/>
              <a:t>Sejmu wyznacza datę przeprowadzenia </a:t>
            </a:r>
            <a:r>
              <a:rPr lang="pl-PL" sz="1900" dirty="0" smtClean="0"/>
              <a:t>na </a:t>
            </a:r>
            <a:r>
              <a:rPr lang="pl-PL" sz="1900" b="1" dirty="0">
                <a:solidFill>
                  <a:schemeClr val="accent1">
                    <a:lumMod val="75000"/>
                  </a:schemeClr>
                </a:solidFill>
              </a:rPr>
              <a:t>dzień wolny od </a:t>
            </a:r>
            <a:r>
              <a:rPr lang="pl-PL" sz="1900" b="1" dirty="0" smtClean="0">
                <a:solidFill>
                  <a:schemeClr val="accent1">
                    <a:lumMod val="75000"/>
                  </a:schemeClr>
                </a:solidFill>
              </a:rPr>
              <a:t>pracy </a:t>
            </a:r>
            <a:r>
              <a:rPr lang="pl-PL" sz="1900" b="1" dirty="0">
                <a:solidFill>
                  <a:schemeClr val="accent1">
                    <a:lumMod val="75000"/>
                  </a:schemeClr>
                </a:solidFill>
              </a:rPr>
              <a:t>przypadający </a:t>
            </a:r>
            <a:r>
              <a:rPr lang="pl-PL" sz="19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19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1900" b="1" dirty="0" smtClean="0">
                <a:solidFill>
                  <a:schemeClr val="accent1">
                    <a:lumMod val="75000"/>
                  </a:schemeClr>
                </a:solidFill>
              </a:rPr>
              <a:t>w </a:t>
            </a:r>
            <a:r>
              <a:rPr lang="pl-PL" sz="1900" b="1" dirty="0">
                <a:solidFill>
                  <a:schemeClr val="accent1">
                    <a:lumMod val="75000"/>
                  </a:schemeClr>
                </a:solidFill>
              </a:rPr>
              <a:t>ciągu 60 dni od dnia złożenia </a:t>
            </a:r>
            <a:r>
              <a:rPr lang="pl-PL" sz="1900" b="1" dirty="0" smtClean="0">
                <a:solidFill>
                  <a:schemeClr val="accent1">
                    <a:lumMod val="75000"/>
                  </a:schemeClr>
                </a:solidFill>
              </a:rPr>
              <a:t>wniosku</a:t>
            </a:r>
            <a:r>
              <a:rPr lang="pl-PL" sz="1900" dirty="0" smtClean="0"/>
              <a:t>;</a:t>
            </a:r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900" dirty="0"/>
              <a:t>pytanie w referendum rozpoczyna się od słów</a:t>
            </a:r>
            <a:r>
              <a:rPr lang="pl-PL" sz="1900" dirty="0" smtClean="0"/>
              <a:t>: </a:t>
            </a:r>
            <a:r>
              <a:rPr lang="pl-PL" sz="1900" b="1" dirty="0">
                <a:solidFill>
                  <a:schemeClr val="accent1">
                    <a:lumMod val="75000"/>
                  </a:schemeClr>
                </a:solidFill>
              </a:rPr>
              <a:t>„Czy jesteś za przyjęciem zmiany Konstytucji Rzeczypospolitej Polskiej z dnia 2 kwietnia 1997 r., dokonanej ustawą z dnia ... (tytuł ustawy)?”</a:t>
            </a:r>
            <a:r>
              <a:rPr lang="pl-PL" sz="1900" dirty="0" smtClean="0"/>
              <a:t>;</a:t>
            </a:r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900" dirty="0" smtClean="0"/>
              <a:t>zmiana </a:t>
            </a:r>
            <a:r>
              <a:rPr lang="pl-PL" sz="1900" dirty="0"/>
              <a:t>Konstytucji </a:t>
            </a:r>
            <a:r>
              <a:rPr lang="pl-PL" sz="1900" b="1" dirty="0">
                <a:solidFill>
                  <a:schemeClr val="accent1">
                    <a:lumMod val="75000"/>
                  </a:schemeClr>
                </a:solidFill>
              </a:rPr>
              <a:t>zostaje przyjęta, jeżeli za tą zmianą opowiedziała się większość głosujących</a:t>
            </a:r>
            <a:r>
              <a:rPr lang="pl-PL" sz="1900" dirty="0" smtClean="0"/>
              <a:t>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134-82F7-4F0E-A3FF-CEA6FDEF8B86}" type="slidenum">
              <a:rPr lang="pl-PL" smtClean="0"/>
              <a:t>99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654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3347</TotalTime>
  <Words>6294</Words>
  <Application>Microsoft Office PowerPoint</Application>
  <PresentationFormat>Panoramiczny</PresentationFormat>
  <Paragraphs>662</Paragraphs>
  <Slides>107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107</vt:i4>
      </vt:variant>
    </vt:vector>
  </HeadingPairs>
  <TitlesOfParts>
    <vt:vector size="113" baseType="lpstr">
      <vt:lpstr>Arial</vt:lpstr>
      <vt:lpstr>Calibri</vt:lpstr>
      <vt:lpstr>Calibri Light</vt:lpstr>
      <vt:lpstr>Constantia</vt:lpstr>
      <vt:lpstr>Wingdings</vt:lpstr>
      <vt:lpstr>Motyw pakietu Office</vt:lpstr>
      <vt:lpstr>Proces ustawodawczy  w sejmie</vt:lpstr>
      <vt:lpstr>Plan szkolenia</vt:lpstr>
      <vt:lpstr>Wprowadzenie</vt:lpstr>
      <vt:lpstr> Czym jest proces ustawodawczy?</vt:lpstr>
      <vt:lpstr> Proces Legislacyjny</vt:lpstr>
      <vt:lpstr> Proces Legislacyjny cd.</vt:lpstr>
      <vt:lpstr> Proces Legislacyjny cd.</vt:lpstr>
      <vt:lpstr>Inicjatywa ustawodawcza</vt:lpstr>
      <vt:lpstr> Znaczenie inicjatywy ustawodawczej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Procedura ustawodawcza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Zasada dyskontynuacji  prac parlamentarnych</vt:lpstr>
      <vt:lpstr>Prezentacja programu PowerPoint</vt:lpstr>
      <vt:lpstr>Prezentacja programu PowerPoint</vt:lpstr>
      <vt:lpstr>Prezentacja programu PowerPoint</vt:lpstr>
      <vt:lpstr>Prezentacja programu PowerPoint</vt:lpstr>
      <vt:lpstr>Brak jednolitego stanowiska w zakresie relacji zasady dyskontynuacji prac parlamentarnych w stosunku  do ustawy budżetowej </vt:lpstr>
      <vt:lpstr>„Tryby odrębne”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Podsumowanie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Jarosław Deminet</dc:creator>
  <cp:lastModifiedBy>MWS</cp:lastModifiedBy>
  <cp:revision>383</cp:revision>
  <cp:lastPrinted>2022-09-08T06:23:20Z</cp:lastPrinted>
  <dcterms:created xsi:type="dcterms:W3CDTF">2022-04-13T09:17:53Z</dcterms:created>
  <dcterms:modified xsi:type="dcterms:W3CDTF">2023-02-27T12:20:50Z</dcterms:modified>
</cp:coreProperties>
</file>