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56" r:id="rId2"/>
    <p:sldId id="257" r:id="rId3"/>
    <p:sldId id="291" r:id="rId4"/>
    <p:sldId id="260" r:id="rId5"/>
    <p:sldId id="261" r:id="rId6"/>
    <p:sldId id="262" r:id="rId7"/>
    <p:sldId id="263" r:id="rId8"/>
    <p:sldId id="264" r:id="rId9"/>
    <p:sldId id="265" r:id="rId10"/>
    <p:sldId id="272" r:id="rId11"/>
    <p:sldId id="273" r:id="rId12"/>
    <p:sldId id="274" r:id="rId13"/>
    <p:sldId id="288" r:id="rId14"/>
    <p:sldId id="266" r:id="rId15"/>
    <p:sldId id="289" r:id="rId16"/>
    <p:sldId id="290" r:id="rId17"/>
    <p:sldId id="267" r:id="rId18"/>
    <p:sldId id="278" r:id="rId19"/>
    <p:sldId id="277" r:id="rId20"/>
    <p:sldId id="276" r:id="rId21"/>
    <p:sldId id="275" r:id="rId22"/>
    <p:sldId id="268" r:id="rId23"/>
    <p:sldId id="285" r:id="rId24"/>
    <p:sldId id="286" r:id="rId25"/>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7C6F080-CC92-4E7B-A87B-C91458CA8839}" type="datetimeFigureOut">
              <a:rPr lang="pl-PL" smtClean="0"/>
              <a:t>30.08.2022</a:t>
            </a:fld>
            <a:endParaRPr lang="pl-PL"/>
          </a:p>
        </p:txBody>
      </p:sp>
      <p:sp>
        <p:nvSpPr>
          <p:cNvPr id="4" name="Symbol zastępczy stopki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24E9F0D-D944-4B6E-858C-916B63D09E52}" type="slidenum">
              <a:rPr lang="pl-PL" smtClean="0"/>
              <a:t>‹#›</a:t>
            </a:fld>
            <a:endParaRPr lang="pl-PL"/>
          </a:p>
        </p:txBody>
      </p:sp>
    </p:spTree>
    <p:extLst>
      <p:ext uri="{BB962C8B-B14F-4D97-AF65-F5344CB8AC3E}">
        <p14:creationId xmlns:p14="http://schemas.microsoft.com/office/powerpoint/2010/main" val="3316270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1DCB0A6-1BF2-41AF-87FE-9BC04555DEAB}" type="datetimeFigureOut">
              <a:rPr lang="pl-PL" smtClean="0"/>
              <a:t>30.08.2022</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C7533EC-5E4B-4342-82C5-E9F51429D1BF}" type="slidenum">
              <a:rPr lang="pl-PL" smtClean="0"/>
              <a:t>‹#›</a:t>
            </a:fld>
            <a:endParaRPr lang="pl-PL"/>
          </a:p>
        </p:txBody>
      </p:sp>
    </p:spTree>
    <p:extLst>
      <p:ext uri="{BB962C8B-B14F-4D97-AF65-F5344CB8AC3E}">
        <p14:creationId xmlns:p14="http://schemas.microsoft.com/office/powerpoint/2010/main" val="1365934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E12688-A8B1-4EC9-817F-1785E41556BB}"/>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FEEE6F6D-984C-443B-B601-5A5493FF70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7C1002AC-B7CB-4BBC-85FB-17CDC0B09A27}"/>
              </a:ext>
            </a:extLst>
          </p:cNvPr>
          <p:cNvSpPr>
            <a:spLocks noGrp="1"/>
          </p:cNvSpPr>
          <p:nvPr>
            <p:ph type="dt" sz="half" idx="10"/>
          </p:nvPr>
        </p:nvSpPr>
        <p:spPr/>
        <p:txBody>
          <a:bodyPr/>
          <a:lstStyle/>
          <a:p>
            <a:fld id="{5D24D1F6-FA3C-482D-8375-1C7913EB138D}" type="datetime1">
              <a:rPr lang="pl-PL" smtClean="0"/>
              <a:t>30.08.2022</a:t>
            </a:fld>
            <a:endParaRPr lang="pl-PL"/>
          </a:p>
        </p:txBody>
      </p:sp>
      <p:sp>
        <p:nvSpPr>
          <p:cNvPr id="5" name="Symbol zastępczy stopki 4">
            <a:extLst>
              <a:ext uri="{FF2B5EF4-FFF2-40B4-BE49-F238E27FC236}">
                <a16:creationId xmlns:a16="http://schemas.microsoft.com/office/drawing/2014/main" id="{7EF9A66C-AE61-480B-B8B4-6C281A5178B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D2D7A55-0D59-4557-A4B5-C165AB6EDD5E}"/>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2217695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0623B0-3A92-4101-93F5-9C196B3C639B}"/>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4BE86630-D95F-4786-8BAD-B40372BB5D1F}"/>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4F90E73-D9AD-4C4F-96DA-C23D18329DE0}"/>
              </a:ext>
            </a:extLst>
          </p:cNvPr>
          <p:cNvSpPr>
            <a:spLocks noGrp="1"/>
          </p:cNvSpPr>
          <p:nvPr>
            <p:ph type="dt" sz="half" idx="10"/>
          </p:nvPr>
        </p:nvSpPr>
        <p:spPr/>
        <p:txBody>
          <a:bodyPr/>
          <a:lstStyle/>
          <a:p>
            <a:fld id="{891B9248-10F7-4FC5-8359-5DA25E10083F}" type="datetime1">
              <a:rPr lang="pl-PL" smtClean="0"/>
              <a:t>30.08.2022</a:t>
            </a:fld>
            <a:endParaRPr lang="pl-PL"/>
          </a:p>
        </p:txBody>
      </p:sp>
      <p:sp>
        <p:nvSpPr>
          <p:cNvPr id="5" name="Symbol zastępczy stopki 4">
            <a:extLst>
              <a:ext uri="{FF2B5EF4-FFF2-40B4-BE49-F238E27FC236}">
                <a16:creationId xmlns:a16="http://schemas.microsoft.com/office/drawing/2014/main" id="{838DB31C-55EA-4FE1-9FE7-D93510E4BEF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5E69053-3DFD-472C-AC93-F57882A56C28}"/>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594852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D42EDFC5-820D-466C-B4C8-F5348CE7E964}"/>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BCF384E4-1429-49D8-BC38-FA0D022ED5F6}"/>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602AB47-7A97-4DEA-9B36-BD05F0C57FB2}"/>
              </a:ext>
            </a:extLst>
          </p:cNvPr>
          <p:cNvSpPr>
            <a:spLocks noGrp="1"/>
          </p:cNvSpPr>
          <p:nvPr>
            <p:ph type="dt" sz="half" idx="10"/>
          </p:nvPr>
        </p:nvSpPr>
        <p:spPr/>
        <p:txBody>
          <a:bodyPr/>
          <a:lstStyle/>
          <a:p>
            <a:fld id="{B614E90A-5F4B-46C4-8114-8784BB8801B9}" type="datetime1">
              <a:rPr lang="pl-PL" smtClean="0"/>
              <a:t>30.08.2022</a:t>
            </a:fld>
            <a:endParaRPr lang="pl-PL"/>
          </a:p>
        </p:txBody>
      </p:sp>
      <p:sp>
        <p:nvSpPr>
          <p:cNvPr id="5" name="Symbol zastępczy stopki 4">
            <a:extLst>
              <a:ext uri="{FF2B5EF4-FFF2-40B4-BE49-F238E27FC236}">
                <a16:creationId xmlns:a16="http://schemas.microsoft.com/office/drawing/2014/main" id="{C16DF47D-CFFC-4F55-BCAB-9DA4DB8890C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4D0179F-9433-4341-9E08-D7A53F40C434}"/>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940193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E22057-76DB-4970-A372-627CCDEA00B9}"/>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8DBC4936-3601-41D4-ADB4-B938A52112EF}"/>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823C95E-CC57-400E-A6ED-40527647ED9B}"/>
              </a:ext>
            </a:extLst>
          </p:cNvPr>
          <p:cNvSpPr>
            <a:spLocks noGrp="1"/>
          </p:cNvSpPr>
          <p:nvPr>
            <p:ph type="dt" sz="half" idx="10"/>
          </p:nvPr>
        </p:nvSpPr>
        <p:spPr/>
        <p:txBody>
          <a:bodyPr/>
          <a:lstStyle/>
          <a:p>
            <a:fld id="{A1E74D76-C3DE-4E36-A935-BDB650059B15}" type="datetime1">
              <a:rPr lang="pl-PL" smtClean="0"/>
              <a:t>30.08.2022</a:t>
            </a:fld>
            <a:endParaRPr lang="pl-PL"/>
          </a:p>
        </p:txBody>
      </p:sp>
      <p:sp>
        <p:nvSpPr>
          <p:cNvPr id="5" name="Symbol zastępczy stopki 4">
            <a:extLst>
              <a:ext uri="{FF2B5EF4-FFF2-40B4-BE49-F238E27FC236}">
                <a16:creationId xmlns:a16="http://schemas.microsoft.com/office/drawing/2014/main" id="{ECB86B89-99B4-4F0E-81DE-4BDA7B8E138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5614065-04BE-4338-B026-2F263EA96D13}"/>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3704440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BFCE2B-6280-4A4D-A295-596AE58BF338}"/>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B04DA33C-F932-4D88-8A57-DF131E458F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A383F86C-3887-4A78-95DF-96172D258C43}"/>
              </a:ext>
            </a:extLst>
          </p:cNvPr>
          <p:cNvSpPr>
            <a:spLocks noGrp="1"/>
          </p:cNvSpPr>
          <p:nvPr>
            <p:ph type="dt" sz="half" idx="10"/>
          </p:nvPr>
        </p:nvSpPr>
        <p:spPr/>
        <p:txBody>
          <a:bodyPr/>
          <a:lstStyle/>
          <a:p>
            <a:fld id="{FC0227E7-4E6C-4756-A9E3-401AFB37B54C}" type="datetime1">
              <a:rPr lang="pl-PL" smtClean="0"/>
              <a:t>30.08.2022</a:t>
            </a:fld>
            <a:endParaRPr lang="pl-PL"/>
          </a:p>
        </p:txBody>
      </p:sp>
      <p:sp>
        <p:nvSpPr>
          <p:cNvPr id="5" name="Symbol zastępczy stopki 4">
            <a:extLst>
              <a:ext uri="{FF2B5EF4-FFF2-40B4-BE49-F238E27FC236}">
                <a16:creationId xmlns:a16="http://schemas.microsoft.com/office/drawing/2014/main" id="{EAD15F5D-FF3C-4A72-91BD-0B296C145E0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0244870-FDB4-4553-A274-D5DF0B81458C}"/>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2834005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0345B0-A57D-463E-8976-9E7D718F11BA}"/>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0AC149A8-F3F2-4559-B055-26BD5E289215}"/>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A17BA6EE-ABB5-4B02-8772-75F385A8BDEF}"/>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4DD1D9E4-4E24-4844-BF29-CAA396D9F86F}"/>
              </a:ext>
            </a:extLst>
          </p:cNvPr>
          <p:cNvSpPr>
            <a:spLocks noGrp="1"/>
          </p:cNvSpPr>
          <p:nvPr>
            <p:ph type="dt" sz="half" idx="10"/>
          </p:nvPr>
        </p:nvSpPr>
        <p:spPr/>
        <p:txBody>
          <a:bodyPr/>
          <a:lstStyle/>
          <a:p>
            <a:fld id="{798D515B-7FF0-4493-BD1B-D3FFD4CD88D0}" type="datetime1">
              <a:rPr lang="pl-PL" smtClean="0"/>
              <a:t>30.08.2022</a:t>
            </a:fld>
            <a:endParaRPr lang="pl-PL"/>
          </a:p>
        </p:txBody>
      </p:sp>
      <p:sp>
        <p:nvSpPr>
          <p:cNvPr id="6" name="Symbol zastępczy stopki 5">
            <a:extLst>
              <a:ext uri="{FF2B5EF4-FFF2-40B4-BE49-F238E27FC236}">
                <a16:creationId xmlns:a16="http://schemas.microsoft.com/office/drawing/2014/main" id="{05172025-67E5-4DC7-A919-9546F9B51A8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5CA2294-3B22-44EF-991E-0AE4F2654289}"/>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2139436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775846-4353-45CE-A74F-09734A34F9BE}"/>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A317B475-CC1F-41C2-A307-139558F40C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70B4913C-857A-44E8-A5FC-5083E7C5F162}"/>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D69C09A7-480D-47FA-833F-DF7B93F1C0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42D16F8B-E188-4FDF-BEF4-13723EEFB826}"/>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46BE82AA-3BB5-4E1F-A098-2689E4E8C7ED}"/>
              </a:ext>
            </a:extLst>
          </p:cNvPr>
          <p:cNvSpPr>
            <a:spLocks noGrp="1"/>
          </p:cNvSpPr>
          <p:nvPr>
            <p:ph type="dt" sz="half" idx="10"/>
          </p:nvPr>
        </p:nvSpPr>
        <p:spPr/>
        <p:txBody>
          <a:bodyPr/>
          <a:lstStyle/>
          <a:p>
            <a:fld id="{19BFD7F8-A234-4A36-8209-2296096E7341}" type="datetime1">
              <a:rPr lang="pl-PL" smtClean="0"/>
              <a:t>30.08.2022</a:t>
            </a:fld>
            <a:endParaRPr lang="pl-PL"/>
          </a:p>
        </p:txBody>
      </p:sp>
      <p:sp>
        <p:nvSpPr>
          <p:cNvPr id="8" name="Symbol zastępczy stopki 7">
            <a:extLst>
              <a:ext uri="{FF2B5EF4-FFF2-40B4-BE49-F238E27FC236}">
                <a16:creationId xmlns:a16="http://schemas.microsoft.com/office/drawing/2014/main" id="{2621070F-9D18-4087-9A68-B574FEA3E97E}"/>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07F14477-14F9-4FD7-BE59-5532DF5819D7}"/>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356428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51E0A0-34D3-4D46-9382-AD61393AB370}"/>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B675A26B-2E7A-4DC8-80AF-FA25F8A67FA7}"/>
              </a:ext>
            </a:extLst>
          </p:cNvPr>
          <p:cNvSpPr>
            <a:spLocks noGrp="1"/>
          </p:cNvSpPr>
          <p:nvPr>
            <p:ph type="dt" sz="half" idx="10"/>
          </p:nvPr>
        </p:nvSpPr>
        <p:spPr/>
        <p:txBody>
          <a:bodyPr/>
          <a:lstStyle/>
          <a:p>
            <a:fld id="{5B3DE91E-77EE-4889-A092-0253AB04FC85}" type="datetime1">
              <a:rPr lang="pl-PL" smtClean="0"/>
              <a:t>30.08.2022</a:t>
            </a:fld>
            <a:endParaRPr lang="pl-PL"/>
          </a:p>
        </p:txBody>
      </p:sp>
      <p:sp>
        <p:nvSpPr>
          <p:cNvPr id="4" name="Symbol zastępczy stopki 3">
            <a:extLst>
              <a:ext uri="{FF2B5EF4-FFF2-40B4-BE49-F238E27FC236}">
                <a16:creationId xmlns:a16="http://schemas.microsoft.com/office/drawing/2014/main" id="{8567B96D-B65B-40C6-B236-F027C8C62B99}"/>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F7C53BB0-9C25-4586-B04D-FEFC5B4CE801}"/>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2111880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E499D44E-AE35-4E95-9399-79FB5C45055F}"/>
              </a:ext>
            </a:extLst>
          </p:cNvPr>
          <p:cNvSpPr>
            <a:spLocks noGrp="1"/>
          </p:cNvSpPr>
          <p:nvPr>
            <p:ph type="dt" sz="half" idx="10"/>
          </p:nvPr>
        </p:nvSpPr>
        <p:spPr/>
        <p:txBody>
          <a:bodyPr/>
          <a:lstStyle/>
          <a:p>
            <a:fld id="{764CE8C2-1B48-4329-A75B-8CF080920A91}" type="datetime1">
              <a:rPr lang="pl-PL" smtClean="0"/>
              <a:t>30.08.2022</a:t>
            </a:fld>
            <a:endParaRPr lang="pl-PL"/>
          </a:p>
        </p:txBody>
      </p:sp>
      <p:sp>
        <p:nvSpPr>
          <p:cNvPr id="3" name="Symbol zastępczy stopki 2">
            <a:extLst>
              <a:ext uri="{FF2B5EF4-FFF2-40B4-BE49-F238E27FC236}">
                <a16:creationId xmlns:a16="http://schemas.microsoft.com/office/drawing/2014/main" id="{6A6B94EB-31E3-4959-804A-35DE8F183515}"/>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769A0C71-8D21-4426-9C76-27A4D0B25DE9}"/>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1170294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6B4D4F-BB44-47C3-AA17-ABA3668F05B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0C406A5-66E1-4534-9EFB-71A0ECFC73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A3005009-0487-447B-AE7F-09D5137B64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E2CC9D79-64FF-402B-AA15-05352E6C789F}"/>
              </a:ext>
            </a:extLst>
          </p:cNvPr>
          <p:cNvSpPr>
            <a:spLocks noGrp="1"/>
          </p:cNvSpPr>
          <p:nvPr>
            <p:ph type="dt" sz="half" idx="10"/>
          </p:nvPr>
        </p:nvSpPr>
        <p:spPr/>
        <p:txBody>
          <a:bodyPr/>
          <a:lstStyle/>
          <a:p>
            <a:fld id="{BD4500D9-5D43-4690-A61F-088540FEB828}" type="datetime1">
              <a:rPr lang="pl-PL" smtClean="0"/>
              <a:t>30.08.2022</a:t>
            </a:fld>
            <a:endParaRPr lang="pl-PL"/>
          </a:p>
        </p:txBody>
      </p:sp>
      <p:sp>
        <p:nvSpPr>
          <p:cNvPr id="6" name="Symbol zastępczy stopki 5">
            <a:extLst>
              <a:ext uri="{FF2B5EF4-FFF2-40B4-BE49-F238E27FC236}">
                <a16:creationId xmlns:a16="http://schemas.microsoft.com/office/drawing/2014/main" id="{92027B88-E0F4-474A-B1D0-B1FAC849BA5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262AC16-58E1-4CE0-9E03-B3BC80E5CFAA}"/>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3383973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0D2242-6079-441A-BBD6-DCDD81EDBFE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57D49E3C-8F89-4784-BFA4-B566216C46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9BDC175F-564D-4E16-867E-C60D7CD77C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2813D916-C0FC-449E-9A7A-09D9F6FAE0C8}"/>
              </a:ext>
            </a:extLst>
          </p:cNvPr>
          <p:cNvSpPr>
            <a:spLocks noGrp="1"/>
          </p:cNvSpPr>
          <p:nvPr>
            <p:ph type="dt" sz="half" idx="10"/>
          </p:nvPr>
        </p:nvSpPr>
        <p:spPr/>
        <p:txBody>
          <a:bodyPr/>
          <a:lstStyle/>
          <a:p>
            <a:fld id="{B072392F-43E9-4769-A068-011609BB9760}" type="datetime1">
              <a:rPr lang="pl-PL" smtClean="0"/>
              <a:t>30.08.2022</a:t>
            </a:fld>
            <a:endParaRPr lang="pl-PL"/>
          </a:p>
        </p:txBody>
      </p:sp>
      <p:sp>
        <p:nvSpPr>
          <p:cNvPr id="6" name="Symbol zastępczy stopki 5">
            <a:extLst>
              <a:ext uri="{FF2B5EF4-FFF2-40B4-BE49-F238E27FC236}">
                <a16:creationId xmlns:a16="http://schemas.microsoft.com/office/drawing/2014/main" id="{B1ACB473-FEE2-447B-988F-84ED4D1E3D3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FB6AE8C-0E76-4E0B-A3CD-82A008167B8B}"/>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792900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13ECDFB4-BA5B-410B-960F-B12C9E0FB5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B5C343C3-57C6-466B-B7CF-F5AF87DD6B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7CC6D39-3B66-4D11-8171-98563D218D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27C1E-DF36-4330-9016-A74C89D57452}" type="datetime1">
              <a:rPr lang="pl-PL" smtClean="0"/>
              <a:t>30.08.2022</a:t>
            </a:fld>
            <a:endParaRPr lang="pl-PL"/>
          </a:p>
        </p:txBody>
      </p:sp>
      <p:sp>
        <p:nvSpPr>
          <p:cNvPr id="5" name="Symbol zastępczy stopki 4">
            <a:extLst>
              <a:ext uri="{FF2B5EF4-FFF2-40B4-BE49-F238E27FC236}">
                <a16:creationId xmlns:a16="http://schemas.microsoft.com/office/drawing/2014/main" id="{5BB06C58-E863-41EA-984C-7DB593C3CB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A1E99260-7A79-4104-9EB4-8F1BE902FD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3BB134-82F7-4F0E-A3FF-CEA6FDEF8B86}" type="slidenum">
              <a:rPr lang="pl-PL" smtClean="0"/>
              <a:t>‹#›</a:t>
            </a:fld>
            <a:endParaRPr lang="pl-PL"/>
          </a:p>
        </p:txBody>
      </p:sp>
    </p:spTree>
    <p:extLst>
      <p:ext uri="{BB962C8B-B14F-4D97-AF65-F5344CB8AC3E}">
        <p14:creationId xmlns:p14="http://schemas.microsoft.com/office/powerpoint/2010/main" val="1922082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enat.gov.pl/download/gfx/senat/pl/senatdruki/11555/druk/458.pdf?r11555" TargetMode="External"/><Relationship Id="rId2" Type="http://schemas.openxmlformats.org/officeDocument/2006/relationships/hyperlink" Target="https://www.senat.gov.pl/gfx/senat/userfiles/_public/k10/dokumenty/trybunal/2021/k_04_17.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C635EF-2980-420E-AC20-2669FEDDB408}"/>
              </a:ext>
            </a:extLst>
          </p:cNvPr>
          <p:cNvSpPr>
            <a:spLocks noGrp="1"/>
          </p:cNvSpPr>
          <p:nvPr>
            <p:ph type="ctrTitle"/>
          </p:nvPr>
        </p:nvSpPr>
        <p:spPr>
          <a:xfrm>
            <a:off x="1524000" y="2347546"/>
            <a:ext cx="9144000" cy="1784840"/>
          </a:xfrm>
        </p:spPr>
        <p:txBody>
          <a:bodyPr>
            <a:normAutofit/>
          </a:bodyPr>
          <a:lstStyle/>
          <a:p>
            <a:endParaRPr lang="pl-PL" sz="2000" b="1" dirty="0">
              <a:latin typeface="Times New Roman" panose="02020603050405020304" pitchFamily="18" charset="0"/>
              <a:cs typeface="Times New Roman" panose="02020603050405020304" pitchFamily="18" charset="0"/>
            </a:endParaRPr>
          </a:p>
        </p:txBody>
      </p:sp>
      <p:sp>
        <p:nvSpPr>
          <p:cNvPr id="3" name="Podtytuł 2">
            <a:extLst>
              <a:ext uri="{FF2B5EF4-FFF2-40B4-BE49-F238E27FC236}">
                <a16:creationId xmlns:a16="http://schemas.microsoft.com/office/drawing/2014/main" id="{E13A8D40-0C28-48A5-9115-B6C61CAFC948}"/>
              </a:ext>
            </a:extLst>
          </p:cNvPr>
          <p:cNvSpPr>
            <a:spLocks noGrp="1"/>
          </p:cNvSpPr>
          <p:nvPr>
            <p:ph type="subTitle" idx="1"/>
          </p:nvPr>
        </p:nvSpPr>
        <p:spPr>
          <a:xfrm>
            <a:off x="1524000" y="1573823"/>
            <a:ext cx="9144000" cy="2250831"/>
          </a:xfrm>
        </p:spPr>
        <p:txBody>
          <a:bodyPr>
            <a:normAutofit/>
          </a:bodyPr>
          <a:lstStyle/>
          <a:p>
            <a:r>
              <a:rPr lang="pl-PL" sz="2000" b="1" dirty="0">
                <a:latin typeface="Times New Roman" panose="02020603050405020304" pitchFamily="18" charset="0"/>
                <a:cs typeface="Times New Roman" panose="02020603050405020304" pitchFamily="18" charset="0"/>
              </a:rPr>
              <a:t>PROCES USTAWODAWCZY W SENACIE</a:t>
            </a:r>
          </a:p>
          <a:p>
            <a:r>
              <a:rPr lang="pl-PL" sz="2000" b="1" dirty="0">
                <a:latin typeface="Times New Roman" panose="02020603050405020304" pitchFamily="18" charset="0"/>
                <a:cs typeface="Times New Roman" panose="02020603050405020304" pitchFamily="18" charset="0"/>
              </a:rPr>
              <a:t>SZKOLENIE DLA PRZEDSTAWICIELI SEKTORA POZARZĄDOWEGO </a:t>
            </a:r>
          </a:p>
          <a:p>
            <a:endParaRPr lang="pl-PL" sz="2000" b="1" dirty="0">
              <a:latin typeface="Times New Roman" panose="02020603050405020304" pitchFamily="18"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a:p>
            <a:r>
              <a:rPr lang="pl-PL" sz="2000" dirty="0">
                <a:latin typeface="Times New Roman" panose="02020603050405020304" pitchFamily="18" charset="0"/>
                <a:cs typeface="Times New Roman" panose="02020603050405020304" pitchFamily="18" charset="0"/>
              </a:rPr>
              <a:t>Warszawa 2022 r.</a:t>
            </a:r>
          </a:p>
        </p:txBody>
      </p:sp>
    </p:spTree>
    <p:extLst>
      <p:ext uri="{BB962C8B-B14F-4D97-AF65-F5344CB8AC3E}">
        <p14:creationId xmlns:p14="http://schemas.microsoft.com/office/powerpoint/2010/main" val="3699068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125415"/>
            <a:ext cx="10515600" cy="565273"/>
          </a:xfrm>
        </p:spPr>
        <p:txBody>
          <a:bodyPr>
            <a:normAutofit/>
          </a:bodyPr>
          <a:lstStyle/>
          <a:p>
            <a:pPr algn="ctr"/>
            <a:r>
              <a:rPr lang="pl-PL" sz="2000" b="1" dirty="0">
                <a:solidFill>
                  <a:prstClr val="black"/>
                </a:solidFill>
                <a:latin typeface="Times New Roman" panose="02020603050405020304" pitchFamily="18" charset="0"/>
                <a:cs typeface="Times New Roman" panose="02020603050405020304" pitchFamily="18" charset="0"/>
              </a:rPr>
              <a:t>SENAT PODSTAWOWE INFORMACJE</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p:txBody>
          <a:bodyPr>
            <a:normAutofit/>
          </a:bodyPr>
          <a:lstStyle/>
          <a:p>
            <a:pPr marL="0" indent="0" algn="just">
              <a:buNone/>
            </a:pPr>
            <a:r>
              <a:rPr lang="pl-PL" sz="2200" dirty="0">
                <a:latin typeface="Times New Roman" panose="02020603050405020304" pitchFamily="18" charset="0"/>
                <a:cs typeface="Times New Roman" panose="02020603050405020304" pitchFamily="18" charset="0"/>
              </a:rPr>
              <a:t>Projekt ustawy o zmianie ustawy – Prawo o adwokaturze oraz ustawy o radcach prawnych </a:t>
            </a:r>
          </a:p>
          <a:p>
            <a:pPr marL="0" indent="0" algn="just">
              <a:buNone/>
            </a:pPr>
            <a:endParaRPr lang="pl-PL" sz="2200" b="1" dirty="0">
              <a:latin typeface="Times New Roman" panose="02020603050405020304" pitchFamily="18" charset="0"/>
              <a:cs typeface="Times New Roman" panose="02020603050405020304" pitchFamily="18" charset="0"/>
            </a:endParaRPr>
          </a:p>
          <a:p>
            <a:pPr marL="0" indent="0" algn="just">
              <a:buNone/>
            </a:pPr>
            <a:r>
              <a:rPr lang="pl-PL" sz="2200" b="1" dirty="0">
                <a:latin typeface="Times New Roman" panose="02020603050405020304" pitchFamily="18" charset="0"/>
                <a:cs typeface="Times New Roman" panose="02020603050405020304" pitchFamily="18" charset="0"/>
              </a:rPr>
              <a:t>Wniesienie projektu 22 KWIETNIA 2022 R.</a:t>
            </a:r>
          </a:p>
          <a:p>
            <a:pPr marL="0" indent="0" algn="just">
              <a:buNone/>
            </a:pPr>
            <a:r>
              <a:rPr lang="pl-PL" sz="2200" dirty="0">
                <a:latin typeface="Times New Roman" panose="02020603050405020304" pitchFamily="18" charset="0"/>
                <a:cs typeface="Times New Roman" panose="02020603050405020304" pitchFamily="18" charset="0"/>
              </a:rPr>
              <a:t>przedstawiciel wnioskodawcy senator Krzysztof Kwiatkowski </a:t>
            </a:r>
          </a:p>
          <a:p>
            <a:pPr marL="0" indent="0" algn="just">
              <a:buNone/>
            </a:pPr>
            <a:r>
              <a:rPr lang="pl-PL" sz="2200" dirty="0">
                <a:latin typeface="Times New Roman" panose="02020603050405020304" pitchFamily="18" charset="0"/>
                <a:cs typeface="Times New Roman" panose="02020603050405020304" pitchFamily="18" charset="0"/>
              </a:rPr>
              <a:t>Sygn. akt SK 66/19 oraz S 1/20.</a:t>
            </a:r>
          </a:p>
          <a:p>
            <a:pPr marL="0" indent="0" algn="just">
              <a:buNone/>
            </a:pPr>
            <a:r>
              <a:rPr lang="pl-PL" sz="2200" dirty="0">
                <a:latin typeface="Times New Roman" panose="02020603050405020304" pitchFamily="18" charset="0"/>
                <a:cs typeface="Times New Roman" panose="02020603050405020304" pitchFamily="18" charset="0"/>
              </a:rPr>
              <a:t>Projektowana ustawa ma na celu ochronę praw majątkowych adwokatów oraz radców prawnych świadczących pomoc prawną z urzędu, których warunki wynagradzania były uregulowane na znacznie mniej korzystnych zasadach niż  adwokatów i radców prawnych reprezentujących swoich klientów na podstawie zawartej z nimi umowy.</a:t>
            </a:r>
          </a:p>
          <a:p>
            <a:endParaRPr lang="pl-PL" dirty="0"/>
          </a:p>
        </p:txBody>
      </p:sp>
      <p:sp>
        <p:nvSpPr>
          <p:cNvPr id="4" name="Symbol zastępczy numeru slajdu 3"/>
          <p:cNvSpPr>
            <a:spLocks noGrp="1"/>
          </p:cNvSpPr>
          <p:nvPr>
            <p:ph type="sldNum" sz="quarter" idx="12"/>
          </p:nvPr>
        </p:nvSpPr>
        <p:spPr/>
        <p:txBody>
          <a:bodyPr/>
          <a:lstStyle/>
          <a:p>
            <a:fld id="{453BB134-82F7-4F0E-A3FF-CEA6FDEF8B86}" type="slidenum">
              <a:rPr lang="pl-PL" smtClean="0"/>
              <a:t>10</a:t>
            </a:fld>
            <a:endParaRPr lang="pl-PL"/>
          </a:p>
        </p:txBody>
      </p:sp>
    </p:spTree>
    <p:extLst>
      <p:ext uri="{BB962C8B-B14F-4D97-AF65-F5344CB8AC3E}">
        <p14:creationId xmlns:p14="http://schemas.microsoft.com/office/powerpoint/2010/main" val="2761040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046285"/>
            <a:ext cx="10515600" cy="644403"/>
          </a:xfrm>
        </p:spPr>
        <p:txBody>
          <a:bodyPr>
            <a:normAutofit/>
          </a:bodyPr>
          <a:lstStyle/>
          <a:p>
            <a:pPr algn="ctr"/>
            <a:r>
              <a:rPr lang="pl-PL" sz="2000" b="1" dirty="0">
                <a:solidFill>
                  <a:prstClr val="black"/>
                </a:solidFill>
                <a:latin typeface="Times New Roman" panose="02020603050405020304" pitchFamily="18" charset="0"/>
                <a:cs typeface="Times New Roman" panose="02020603050405020304" pitchFamily="18" charset="0"/>
              </a:rPr>
              <a:t>SENAT PODSTAWOWE INFORMACJE</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p:txBody>
          <a:bodyPr>
            <a:normAutofit/>
          </a:bodyPr>
          <a:lstStyle/>
          <a:p>
            <a:pPr marL="0" indent="0" algn="just">
              <a:buNone/>
            </a:pPr>
            <a:r>
              <a:rPr lang="pl-PL" sz="2000" dirty="0">
                <a:latin typeface="Times New Roman" panose="02020603050405020304" pitchFamily="18" charset="0"/>
                <a:cs typeface="Times New Roman" panose="02020603050405020304" pitchFamily="18" charset="0"/>
              </a:rPr>
              <a:t>Projekt ustawy o zmianie ustawy o działalności leczniczej</a:t>
            </a:r>
          </a:p>
          <a:p>
            <a:pPr marL="0" indent="0" algn="just">
              <a:buNone/>
            </a:pPr>
            <a:r>
              <a:rPr lang="pl-PL" sz="2000" dirty="0">
                <a:latin typeface="Times New Roman" panose="02020603050405020304" pitchFamily="18" charset="0"/>
                <a:cs typeface="Times New Roman" panose="02020603050405020304" pitchFamily="18" charset="0"/>
              </a:rPr>
              <a:t>Wyrok TK z dnia 20 listopada 2019 Sygn. akt</a:t>
            </a:r>
            <a:r>
              <a:rPr lang="pl-PL" sz="2000" dirty="0">
                <a:latin typeface="Times New Roman" panose="02020603050405020304" pitchFamily="18" charset="0"/>
                <a:cs typeface="Times New Roman" panose="02020603050405020304" pitchFamily="18" charset="0"/>
                <a:hlinkClick r:id="rId2"/>
              </a:rPr>
              <a:t> K 4/17</a:t>
            </a:r>
            <a:r>
              <a:rPr lang="pl-PL" sz="2000" dirty="0">
                <a:latin typeface="Times New Roman" panose="02020603050405020304" pitchFamily="18" charset="0"/>
                <a:cs typeface="Times New Roman" panose="02020603050405020304" pitchFamily="18" charset="0"/>
              </a:rPr>
              <a:t>.</a:t>
            </a:r>
          </a:p>
          <a:p>
            <a:pPr marL="0" indent="0" algn="just">
              <a:buNone/>
            </a:pPr>
            <a:r>
              <a:rPr lang="pl-PL" sz="2000" dirty="0">
                <a:latin typeface="Times New Roman" panose="02020603050405020304" pitchFamily="18" charset="0"/>
                <a:cs typeface="Times New Roman" panose="02020603050405020304" pitchFamily="18" charset="0"/>
              </a:rPr>
              <a:t>Projekt ustawy ma na celu zminimalizowanie przypadków konieczności likwidowania szpitali i innych samodzielnych publicznych zakładów opieki zdrowotnej w sytuacji, gdy wykazują one straty netto wynikające z nakładania przez ustawodawcę nowych obowiązków, bez zapewnienia na ich realizację wystarczających środków. Zgodnie z projektowanymi przepisami strata netto tych placówek, gdy ich funkcjonowanie jest konieczne dla ludności, będzie pokrywana z budżetu państwa, a nie jak dotychczas z budżetu jednostek samorządu terytorialnego.</a:t>
            </a:r>
          </a:p>
          <a:p>
            <a:pPr marL="0" indent="0" algn="just">
              <a:buNone/>
            </a:pPr>
            <a:r>
              <a:rPr lang="pl-PL" sz="2000" b="1" dirty="0">
                <a:latin typeface="Times New Roman" panose="02020603050405020304" pitchFamily="18" charset="0"/>
                <a:cs typeface="Times New Roman" panose="02020603050405020304" pitchFamily="18" charset="0"/>
              </a:rPr>
              <a:t>Wniesienie projektu</a:t>
            </a:r>
            <a:r>
              <a:rPr lang="pl-PL" sz="2000" dirty="0">
                <a:solidFill>
                  <a:prstClr val="black"/>
                </a:solidFill>
                <a:latin typeface="Times New Roman" panose="02020603050405020304" pitchFamily="18" charset="0"/>
                <a:cs typeface="Times New Roman" panose="02020603050405020304" pitchFamily="18" charset="0"/>
              </a:rPr>
              <a:t> dnia 13 lipca 2021 </a:t>
            </a:r>
            <a:endParaRPr lang="pl-PL" sz="2000" b="1" dirty="0">
              <a:latin typeface="Times New Roman" panose="02020603050405020304" pitchFamily="18" charset="0"/>
              <a:cs typeface="Times New Roman" panose="02020603050405020304" pitchFamily="18" charset="0"/>
            </a:endParaRPr>
          </a:p>
          <a:p>
            <a:pPr marL="0" indent="0" algn="just">
              <a:buNone/>
            </a:pPr>
            <a:r>
              <a:rPr lang="pl-PL" sz="2000" dirty="0">
                <a:latin typeface="Times New Roman" panose="02020603050405020304" pitchFamily="18" charset="0"/>
                <a:cs typeface="Times New Roman" panose="02020603050405020304" pitchFamily="18" charset="0"/>
              </a:rPr>
              <a:t>przedstawiciel wnioskodawcy senator Ewa Matecka </a:t>
            </a:r>
            <a:r>
              <a:rPr lang="pl-PL" sz="2000" dirty="0">
                <a:latin typeface="Times New Roman" panose="02020603050405020304" pitchFamily="18" charset="0"/>
                <a:cs typeface="Times New Roman" panose="02020603050405020304" pitchFamily="18" charset="0"/>
                <a:hlinkClick r:id="rId3" tooltip="Druk nr  458"/>
              </a:rPr>
              <a:t>PDF </a:t>
            </a:r>
            <a:r>
              <a:rPr lang="pl-PL" sz="2000" dirty="0">
                <a:latin typeface="Times New Roman" panose="02020603050405020304" pitchFamily="18" charset="0"/>
                <a:cs typeface="Times New Roman" panose="02020603050405020304" pitchFamily="18" charset="0"/>
                <a:hlinkClick r:id="rId3"/>
              </a:rPr>
              <a:t>Druk nr 458 </a:t>
            </a:r>
            <a:endParaRPr lang="pl-PL" sz="2000" dirty="0">
              <a:latin typeface="Times New Roman" panose="02020603050405020304" pitchFamily="18" charset="0"/>
              <a:cs typeface="Times New Roman" panose="02020603050405020304" pitchFamily="18" charset="0"/>
            </a:endParaRPr>
          </a:p>
          <a:p>
            <a:pPr algn="just"/>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p:cNvSpPr>
            <a:spLocks noGrp="1"/>
          </p:cNvSpPr>
          <p:nvPr>
            <p:ph type="sldNum" sz="quarter" idx="12"/>
          </p:nvPr>
        </p:nvSpPr>
        <p:spPr/>
        <p:txBody>
          <a:bodyPr/>
          <a:lstStyle/>
          <a:p>
            <a:fld id="{453BB134-82F7-4F0E-A3FF-CEA6FDEF8B86}" type="slidenum">
              <a:rPr lang="pl-PL" smtClean="0"/>
              <a:t>11</a:t>
            </a:fld>
            <a:endParaRPr lang="pl-PL"/>
          </a:p>
        </p:txBody>
      </p:sp>
    </p:spTree>
    <p:extLst>
      <p:ext uri="{BB962C8B-B14F-4D97-AF65-F5344CB8AC3E}">
        <p14:creationId xmlns:p14="http://schemas.microsoft.com/office/powerpoint/2010/main" val="4122232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453BB134-82F7-4F0E-A3FF-CEA6FDEF8B86}" type="slidenum">
              <a:rPr lang="pl-PL" smtClean="0"/>
              <a:t>12</a:t>
            </a:fld>
            <a:endParaRPr lang="pl-PL"/>
          </a:p>
        </p:txBody>
      </p:sp>
      <p:pic>
        <p:nvPicPr>
          <p:cNvPr id="3" name="Obraz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3012" y="1283677"/>
            <a:ext cx="9705975" cy="4712310"/>
          </a:xfrm>
          <a:prstGeom prst="rect">
            <a:avLst/>
          </a:prstGeom>
        </p:spPr>
      </p:pic>
    </p:spTree>
    <p:extLst>
      <p:ext uri="{BB962C8B-B14F-4D97-AF65-F5344CB8AC3E}">
        <p14:creationId xmlns:p14="http://schemas.microsoft.com/office/powerpoint/2010/main" val="1654415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453BB134-82F7-4F0E-A3FF-CEA6FDEF8B86}" type="slidenum">
              <a:rPr lang="pl-PL" smtClean="0"/>
              <a:t>13</a:t>
            </a:fld>
            <a:endParaRPr lang="pl-PL"/>
          </a:p>
        </p:txBody>
      </p:sp>
      <p:pic>
        <p:nvPicPr>
          <p:cNvPr id="3" name="Obraz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5387" y="833437"/>
            <a:ext cx="9801225" cy="5191125"/>
          </a:xfrm>
          <a:prstGeom prst="rect">
            <a:avLst/>
          </a:prstGeom>
        </p:spPr>
      </p:pic>
    </p:spTree>
    <p:extLst>
      <p:ext uri="{BB962C8B-B14F-4D97-AF65-F5344CB8AC3E}">
        <p14:creationId xmlns:p14="http://schemas.microsoft.com/office/powerpoint/2010/main" val="3316370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0D3B89-A82E-BFAA-EA4F-EAA61570843B}"/>
              </a:ext>
            </a:extLst>
          </p:cNvPr>
          <p:cNvSpPr>
            <a:spLocks noGrp="1"/>
          </p:cNvSpPr>
          <p:nvPr>
            <p:ph type="title"/>
          </p:nvPr>
        </p:nvSpPr>
        <p:spPr>
          <a:xfrm>
            <a:off x="838200" y="720969"/>
            <a:ext cx="10515600" cy="580293"/>
          </a:xfrm>
        </p:spPr>
        <p:txBody>
          <a:bodyPr>
            <a:normAutofit/>
          </a:bodyPr>
          <a:lstStyle/>
          <a:p>
            <a:pPr algn="ctr"/>
            <a:r>
              <a:rPr lang="pl-PL" sz="2000" b="1" dirty="0">
                <a:solidFill>
                  <a:prstClr val="black"/>
                </a:solidFill>
                <a:latin typeface="Times New Roman" panose="02020603050405020304" pitchFamily="18" charset="0"/>
                <a:cs typeface="Times New Roman" panose="02020603050405020304" pitchFamily="18" charset="0"/>
              </a:rPr>
              <a:t>SENAT PODSTAWOWE INFORMACJE</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D679182D-F051-0564-E44C-B896FD2F3500}"/>
              </a:ext>
            </a:extLst>
          </p:cNvPr>
          <p:cNvSpPr>
            <a:spLocks noGrp="1"/>
          </p:cNvSpPr>
          <p:nvPr>
            <p:ph idx="1"/>
          </p:nvPr>
        </p:nvSpPr>
        <p:spPr/>
        <p:txBody>
          <a:bodyPr/>
          <a:lstStyle/>
          <a:p>
            <a:pPr marL="0" indent="0" algn="just">
              <a:lnSpc>
                <a:spcPct val="107000"/>
              </a:lnSpc>
              <a:spcAft>
                <a:spcPts val="800"/>
              </a:spcAft>
              <a:buNone/>
            </a:pPr>
            <a:r>
              <a:rPr lang="pl-PL" sz="2800" dirty="0">
                <a:effectLst/>
                <a:latin typeface="Times New Roman" panose="02020603050405020304" pitchFamily="18" charset="0"/>
                <a:ea typeface="Calibri" panose="020F0502020204030204" pitchFamily="34" charset="0"/>
                <a:cs typeface="Times New Roman" panose="02020603050405020304" pitchFamily="18" charset="0"/>
              </a:rPr>
              <a:t>W Senacie działa </a:t>
            </a:r>
            <a:r>
              <a:rPr lang="pl-PL" sz="2800" b="1" u="sng" dirty="0">
                <a:effectLst/>
                <a:latin typeface="Times New Roman" panose="02020603050405020304" pitchFamily="18" charset="0"/>
                <a:ea typeface="Calibri" panose="020F0502020204030204" pitchFamily="34" charset="0"/>
                <a:cs typeface="Times New Roman" panose="02020603050405020304" pitchFamily="18" charset="0"/>
              </a:rPr>
              <a:t>Komisja Ustawodawcza</a:t>
            </a:r>
            <a:r>
              <a:rPr lang="pl-PL" sz="2800" dirty="0">
                <a:effectLst/>
                <a:latin typeface="Times New Roman" panose="02020603050405020304" pitchFamily="18" charset="0"/>
                <a:ea typeface="Calibri" panose="020F0502020204030204" pitchFamily="34" charset="0"/>
                <a:cs typeface="Times New Roman" panose="02020603050405020304" pitchFamily="18" charset="0"/>
              </a:rPr>
              <a:t>, jej zakres działania to ogólna problematyka legislacyjna i spójności prawa, rozpatrywanie zmian Konstytucji, regulacji kodeksowych, inicjatyw ustawodawczych i uchwałodawczych Senatu, analiza orzecznictwa Trybunału Konstytucyjnego i podejmowanie działań ustawodawczych mających na celu wykonanie wyroków Trybunału Konstytucyjnego. </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
        <p:nvSpPr>
          <p:cNvPr id="4" name="Symbol zastępczy numeru slajdu 3">
            <a:extLst>
              <a:ext uri="{FF2B5EF4-FFF2-40B4-BE49-F238E27FC236}">
                <a16:creationId xmlns:a16="http://schemas.microsoft.com/office/drawing/2014/main" id="{2E026383-AB76-ECC2-67EA-9039FAD76645}"/>
              </a:ext>
            </a:extLst>
          </p:cNvPr>
          <p:cNvSpPr>
            <a:spLocks noGrp="1"/>
          </p:cNvSpPr>
          <p:nvPr>
            <p:ph type="sldNum" sz="quarter" idx="12"/>
          </p:nvPr>
        </p:nvSpPr>
        <p:spPr/>
        <p:txBody>
          <a:bodyPr/>
          <a:lstStyle/>
          <a:p>
            <a:fld id="{453BB134-82F7-4F0E-A3FF-CEA6FDEF8B86}" type="slidenum">
              <a:rPr lang="pl-PL" smtClean="0"/>
              <a:t>14</a:t>
            </a:fld>
            <a:endParaRPr lang="pl-PL"/>
          </a:p>
        </p:txBody>
      </p:sp>
    </p:spTree>
    <p:extLst>
      <p:ext uri="{BB962C8B-B14F-4D97-AF65-F5344CB8AC3E}">
        <p14:creationId xmlns:p14="http://schemas.microsoft.com/office/powerpoint/2010/main" val="422106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445097-208C-4404-CBF4-2D26B1DB734C}"/>
              </a:ext>
            </a:extLst>
          </p:cNvPr>
          <p:cNvSpPr>
            <a:spLocks noGrp="1"/>
          </p:cNvSpPr>
          <p:nvPr>
            <p:ph type="title"/>
          </p:nvPr>
        </p:nvSpPr>
        <p:spPr>
          <a:xfrm>
            <a:off x="838200" y="1102179"/>
            <a:ext cx="10515600" cy="588509"/>
          </a:xfrm>
        </p:spPr>
        <p:txBody>
          <a:bodyPr>
            <a:normAutofit/>
          </a:bodyPr>
          <a:lstStyle/>
          <a:p>
            <a:pPr algn="ctr"/>
            <a:r>
              <a:rPr lang="pl-PL" sz="2000" b="1" dirty="0">
                <a:latin typeface="Times New Roman" panose="02020603050405020304" pitchFamily="18" charset="0"/>
                <a:cs typeface="Times New Roman" panose="02020603050405020304" pitchFamily="18" charset="0"/>
              </a:rPr>
              <a:t>SENAT- WYSŁUCHANIE PUBLICZNE</a:t>
            </a:r>
          </a:p>
        </p:txBody>
      </p:sp>
      <p:sp>
        <p:nvSpPr>
          <p:cNvPr id="3" name="Symbol zastępczy zawartości 2">
            <a:extLst>
              <a:ext uri="{FF2B5EF4-FFF2-40B4-BE49-F238E27FC236}">
                <a16:creationId xmlns:a16="http://schemas.microsoft.com/office/drawing/2014/main" id="{ADA7D16A-9F6B-26A2-0B9F-0F746E3E75BA}"/>
              </a:ext>
            </a:extLst>
          </p:cNvPr>
          <p:cNvSpPr>
            <a:spLocks noGrp="1"/>
          </p:cNvSpPr>
          <p:nvPr>
            <p:ph idx="1"/>
          </p:nvPr>
        </p:nvSpPr>
        <p:spPr/>
        <p:txBody>
          <a:bodyPr>
            <a:normAutofit lnSpcReduction="10000"/>
          </a:bodyPr>
          <a:lstStyle/>
          <a:p>
            <a:pPr marL="0" indent="0" algn="just">
              <a:buNone/>
            </a:pPr>
            <a:r>
              <a:rPr lang="pl-PL" sz="2000" b="0" i="0" dirty="0">
                <a:solidFill>
                  <a:srgbClr val="202122"/>
                </a:solidFill>
                <a:effectLst/>
                <a:latin typeface="Times New Roman" panose="02020603050405020304" pitchFamily="18" charset="0"/>
                <a:cs typeface="Times New Roman" panose="02020603050405020304" pitchFamily="18" charset="0"/>
              </a:rPr>
              <a:t>Wysłuchanie publiczne to umożliwienie dojścia do głosu obywateli podczas </a:t>
            </a:r>
            <a:r>
              <a:rPr lang="pl-PL" sz="2000" dirty="0">
                <a:solidFill>
                  <a:srgbClr val="202122"/>
                </a:solidFill>
                <a:latin typeface="Times New Roman" panose="02020603050405020304" pitchFamily="18" charset="0"/>
                <a:cs typeface="Times New Roman" panose="02020603050405020304" pitchFamily="18" charset="0"/>
              </a:rPr>
              <a:t>procesu </a:t>
            </a:r>
            <a:r>
              <a:rPr lang="pl-PL" sz="2000" b="0" i="0" dirty="0">
                <a:solidFill>
                  <a:srgbClr val="202122"/>
                </a:solidFill>
                <a:effectLst/>
                <a:latin typeface="Times New Roman" panose="02020603050405020304" pitchFamily="18" charset="0"/>
                <a:cs typeface="Times New Roman" panose="02020603050405020304" pitchFamily="18" charset="0"/>
              </a:rPr>
              <a:t>tworzenia prawa.</a:t>
            </a:r>
          </a:p>
          <a:p>
            <a:pPr marL="0" indent="0" algn="just">
              <a:buNone/>
            </a:pPr>
            <a:r>
              <a:rPr lang="pl-PL" sz="2000" b="0" i="0" dirty="0">
                <a:solidFill>
                  <a:srgbClr val="202122"/>
                </a:solidFill>
                <a:effectLst/>
                <a:latin typeface="Times New Roman" panose="02020603050405020304" pitchFamily="18" charset="0"/>
                <a:cs typeface="Times New Roman" panose="02020603050405020304" pitchFamily="18" charset="0"/>
              </a:rPr>
              <a:t>Wysłuchanie publiczne nie powinno być mylone z konsultacjami społecznymi. W odróżnieniu od konsultacji społecznych, wysłuchanie publiczne ma określoną procedurę, która gwarantuje:</a:t>
            </a:r>
          </a:p>
          <a:p>
            <a:pPr algn="just">
              <a:buFont typeface="+mj-lt"/>
              <a:buAutoNum type="arabicPeriod"/>
            </a:pPr>
            <a:r>
              <a:rPr lang="pl-PL" sz="2000" b="0" i="0" dirty="0">
                <a:solidFill>
                  <a:srgbClr val="202122"/>
                </a:solidFill>
                <a:effectLst/>
                <a:latin typeface="Times New Roman" panose="02020603050405020304" pitchFamily="18" charset="0"/>
                <a:cs typeface="Times New Roman" panose="02020603050405020304" pitchFamily="18" charset="0"/>
              </a:rPr>
              <a:t>jawność – swobodny wstęp zainteresowanych osób i organizacji, obecność mediów, udostępnienie protokołów;</a:t>
            </a:r>
          </a:p>
          <a:p>
            <a:pPr algn="just">
              <a:buFont typeface="+mj-lt"/>
              <a:buAutoNum type="arabicPeriod"/>
            </a:pPr>
            <a:r>
              <a:rPr lang="pl-PL" sz="2000" b="0" i="0" dirty="0">
                <a:solidFill>
                  <a:srgbClr val="202122"/>
                </a:solidFill>
                <a:effectLst/>
                <a:latin typeface="Times New Roman" panose="02020603050405020304" pitchFamily="18" charset="0"/>
                <a:cs typeface="Times New Roman" panose="02020603050405020304" pitchFamily="18" charset="0"/>
              </a:rPr>
              <a:t>równość praw – podczas wysłuchiwania publicznego znany ekspert, przyjaciel polityków oraz zwykły obywatel z ulicy mają te same prawa (np. czas wypowiedzi);</a:t>
            </a:r>
          </a:p>
          <a:p>
            <a:pPr algn="just">
              <a:buFont typeface="+mj-lt"/>
              <a:buAutoNum type="arabicPeriod"/>
            </a:pPr>
            <a:r>
              <a:rPr lang="pl-PL" sz="2000" b="0" i="0" dirty="0">
                <a:solidFill>
                  <a:srgbClr val="202122"/>
                </a:solidFill>
                <a:effectLst/>
                <a:latin typeface="Times New Roman" panose="02020603050405020304" pitchFamily="18" charset="0"/>
                <a:cs typeface="Times New Roman" panose="02020603050405020304" pitchFamily="18" charset="0"/>
              </a:rPr>
              <a:t>szczegółowy protokół – dokumentuje przebieg dyskusji oraz zawiera informacje o osobach zabierających głos;</a:t>
            </a:r>
          </a:p>
          <a:p>
            <a:pPr algn="just">
              <a:buFont typeface="+mj-lt"/>
              <a:buAutoNum type="arabicPeriod"/>
            </a:pPr>
            <a:r>
              <a:rPr lang="pl-PL" sz="2000" b="0" i="0" dirty="0">
                <a:solidFill>
                  <a:srgbClr val="202122"/>
                </a:solidFill>
                <a:effectLst/>
                <a:latin typeface="Times New Roman" panose="02020603050405020304" pitchFamily="18" charset="0"/>
                <a:cs typeface="Times New Roman" panose="02020603050405020304" pitchFamily="18" charset="0"/>
              </a:rPr>
              <a:t>unormowane zasady prowadzenia wysłuchania publicznego, które wiążą zarówno jego uczestników, jak i organizatorów;</a:t>
            </a:r>
          </a:p>
          <a:p>
            <a:pPr algn="just">
              <a:buFont typeface="+mj-lt"/>
              <a:buAutoNum type="arabicPeriod"/>
            </a:pPr>
            <a:r>
              <a:rPr lang="pl-PL" sz="2000" b="0" i="0" dirty="0">
                <a:solidFill>
                  <a:srgbClr val="202122"/>
                </a:solidFill>
                <a:effectLst/>
                <a:latin typeface="Times New Roman" panose="02020603050405020304" pitchFamily="18" charset="0"/>
                <a:cs typeface="Times New Roman" panose="02020603050405020304" pitchFamily="18" charset="0"/>
              </a:rPr>
              <a:t>sformułowanie wniosków – obowiązkiem prowadzącego wysłuchanie publiczne jest krótkie opisanie dyskusji i wynikających z niej wniosków.</a:t>
            </a:r>
          </a:p>
          <a:p>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id="{E29132BE-377A-9EEE-42AB-F45847F2D76C}"/>
              </a:ext>
            </a:extLst>
          </p:cNvPr>
          <p:cNvSpPr>
            <a:spLocks noGrp="1"/>
          </p:cNvSpPr>
          <p:nvPr>
            <p:ph type="sldNum" sz="quarter" idx="12"/>
          </p:nvPr>
        </p:nvSpPr>
        <p:spPr/>
        <p:txBody>
          <a:bodyPr/>
          <a:lstStyle/>
          <a:p>
            <a:fld id="{453BB134-82F7-4F0E-A3FF-CEA6FDEF8B86}" type="slidenum">
              <a:rPr lang="pl-PL" smtClean="0"/>
              <a:t>15</a:t>
            </a:fld>
            <a:endParaRPr lang="pl-PL"/>
          </a:p>
        </p:txBody>
      </p:sp>
    </p:spTree>
    <p:extLst>
      <p:ext uri="{BB962C8B-B14F-4D97-AF65-F5344CB8AC3E}">
        <p14:creationId xmlns:p14="http://schemas.microsoft.com/office/powerpoint/2010/main" val="3984214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59B77D-8236-2C96-3615-BB0DB72D316E}"/>
              </a:ext>
            </a:extLst>
          </p:cNvPr>
          <p:cNvSpPr>
            <a:spLocks noGrp="1"/>
          </p:cNvSpPr>
          <p:nvPr>
            <p:ph type="title"/>
          </p:nvPr>
        </p:nvSpPr>
        <p:spPr>
          <a:xfrm>
            <a:off x="838200" y="1069521"/>
            <a:ext cx="10515600" cy="621167"/>
          </a:xfrm>
        </p:spPr>
        <p:txBody>
          <a:bodyPr>
            <a:normAutofit/>
          </a:bodyPr>
          <a:lstStyle/>
          <a:p>
            <a:pPr algn="ct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SENAT- WYSŁUCHANIE PUBLICZNE</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E2E6A7B6-F77A-E1F4-48E6-8E459726E495}"/>
              </a:ext>
            </a:extLst>
          </p:cNvPr>
          <p:cNvSpPr>
            <a:spLocks noGrp="1"/>
          </p:cNvSpPr>
          <p:nvPr>
            <p:ph idx="1"/>
          </p:nvPr>
        </p:nvSpPr>
        <p:spPr/>
        <p:txBody>
          <a:bodyPr>
            <a:normAutofit/>
          </a:bodyPr>
          <a:lstStyle/>
          <a:p>
            <a:r>
              <a:rPr lang="pl-PL" sz="2000" b="1" dirty="0">
                <a:latin typeface="Times New Roman" panose="02020603050405020304" pitchFamily="18" charset="0"/>
                <a:cs typeface="Times New Roman" panose="02020603050405020304" pitchFamily="18" charset="0"/>
              </a:rPr>
              <a:t>Art. 80.  </a:t>
            </a:r>
            <a:r>
              <a:rPr lang="pl-PL" sz="2000" dirty="0">
                <a:latin typeface="Times New Roman" panose="02020603050405020304" pitchFamily="18" charset="0"/>
                <a:cs typeface="Times New Roman" panose="02020603050405020304" pitchFamily="18" charset="0"/>
              </a:rPr>
              <a:t>Regulaminu Senatu</a:t>
            </a:r>
          </a:p>
          <a:p>
            <a:r>
              <a:rPr lang="pl-PL" sz="2000" dirty="0">
                <a:latin typeface="Times New Roman" panose="02020603050405020304" pitchFamily="18" charset="0"/>
                <a:cs typeface="Times New Roman" panose="02020603050405020304" pitchFamily="18" charset="0"/>
              </a:rPr>
              <a:t>Komisje senackie mogą podjąć uchwałę o przeprowadzeniu wysłuchania publicznego dotyczącego projektu ustawy, wskazując w szczególności dzień i godzinę jego przeprowadzenia. </a:t>
            </a:r>
          </a:p>
          <a:p>
            <a:r>
              <a:rPr lang="pl-PL" sz="2000" dirty="0">
                <a:latin typeface="Times New Roman" panose="02020603050405020304" pitchFamily="18" charset="0"/>
                <a:cs typeface="Times New Roman" panose="02020603050405020304" pitchFamily="18" charset="0"/>
              </a:rPr>
              <a:t> Komisje senackie po rozpatrzeniu projektu ustawy przygotowują, w terminie nie dłuższym niż 2 miesiące, a w przypadku podjęcia uchwały, o której mowa w ust. 1b – 3 miesiące, od dnia skierowania projektu przez Marszałka Senatu, wspólne sprawozdanie, w którym przedstawiają wniosek o: </a:t>
            </a:r>
          </a:p>
          <a:p>
            <a:r>
              <a:rPr lang="pl-PL" sz="2000" dirty="0">
                <a:latin typeface="Times New Roman" panose="02020603050405020304" pitchFamily="18" charset="0"/>
                <a:cs typeface="Times New Roman" panose="02020603050405020304" pitchFamily="18" charset="0"/>
              </a:rPr>
              <a:t>1) przyjęcie projektu bez poprawek; </a:t>
            </a:r>
          </a:p>
          <a:p>
            <a:r>
              <a:rPr lang="pl-PL" sz="2000" dirty="0">
                <a:latin typeface="Times New Roman" panose="02020603050405020304" pitchFamily="18" charset="0"/>
                <a:cs typeface="Times New Roman" panose="02020603050405020304" pitchFamily="18" charset="0"/>
              </a:rPr>
              <a:t>2) przyjęcie projektu z poprawkami w formie tekstu jednolitego projektu; </a:t>
            </a:r>
          </a:p>
          <a:p>
            <a:r>
              <a:rPr lang="pl-PL" sz="2000" dirty="0">
                <a:latin typeface="Times New Roman" panose="02020603050405020304" pitchFamily="18" charset="0"/>
                <a:cs typeface="Times New Roman" panose="02020603050405020304" pitchFamily="18" charset="0"/>
              </a:rPr>
              <a:t>3) odrzucenie projektu.</a:t>
            </a:r>
          </a:p>
        </p:txBody>
      </p:sp>
      <p:sp>
        <p:nvSpPr>
          <p:cNvPr id="4" name="Symbol zastępczy numeru slajdu 3">
            <a:extLst>
              <a:ext uri="{FF2B5EF4-FFF2-40B4-BE49-F238E27FC236}">
                <a16:creationId xmlns:a16="http://schemas.microsoft.com/office/drawing/2014/main" id="{EEE84FC3-5BAF-4C4E-1330-8489A4C1D582}"/>
              </a:ext>
            </a:extLst>
          </p:cNvPr>
          <p:cNvSpPr>
            <a:spLocks noGrp="1"/>
          </p:cNvSpPr>
          <p:nvPr>
            <p:ph type="sldNum" sz="quarter" idx="12"/>
          </p:nvPr>
        </p:nvSpPr>
        <p:spPr/>
        <p:txBody>
          <a:bodyPr/>
          <a:lstStyle/>
          <a:p>
            <a:fld id="{453BB134-82F7-4F0E-A3FF-CEA6FDEF8B86}" type="slidenum">
              <a:rPr lang="pl-PL" smtClean="0"/>
              <a:t>16</a:t>
            </a:fld>
            <a:endParaRPr lang="pl-PL"/>
          </a:p>
        </p:txBody>
      </p:sp>
    </p:spTree>
    <p:extLst>
      <p:ext uri="{BB962C8B-B14F-4D97-AF65-F5344CB8AC3E}">
        <p14:creationId xmlns:p14="http://schemas.microsoft.com/office/powerpoint/2010/main" val="1579417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116F13-6C7F-26BA-3607-6F99143EC1C2}"/>
              </a:ext>
            </a:extLst>
          </p:cNvPr>
          <p:cNvSpPr>
            <a:spLocks noGrp="1"/>
          </p:cNvSpPr>
          <p:nvPr>
            <p:ph type="title"/>
          </p:nvPr>
        </p:nvSpPr>
        <p:spPr>
          <a:xfrm>
            <a:off x="838200" y="1099038"/>
            <a:ext cx="10515600" cy="591650"/>
          </a:xfrm>
        </p:spPr>
        <p:txBody>
          <a:bodyPr>
            <a:normAutofit/>
          </a:bodyPr>
          <a:lstStyle/>
          <a:p>
            <a:pPr algn="ctr"/>
            <a:r>
              <a:rPr lang="pl-PL" sz="2000" b="1" dirty="0">
                <a:solidFill>
                  <a:prstClr val="black"/>
                </a:solidFill>
                <a:latin typeface="Times New Roman" panose="02020603050405020304" pitchFamily="18" charset="0"/>
                <a:cs typeface="Times New Roman" panose="02020603050405020304" pitchFamily="18" charset="0"/>
              </a:rPr>
              <a:t>SENAT PODSTAWOWE INFORMACJE</a:t>
            </a:r>
            <a:endParaRPr lang="pl-PL" sz="2000" dirty="0">
              <a:latin typeface="Times New Roman" panose="02020603050405020304" pitchFamily="18" charset="0"/>
              <a:cs typeface="Times New Roman" panose="02020603050405020304" pitchFamily="18" charset="0"/>
            </a:endParaRPr>
          </a:p>
        </p:txBody>
      </p:sp>
      <p:pic>
        <p:nvPicPr>
          <p:cNvPr id="5" name="Symbol zastępczy zawartości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3120" y="1825625"/>
            <a:ext cx="5725760" cy="4351338"/>
          </a:xfrm>
        </p:spPr>
      </p:pic>
      <p:sp>
        <p:nvSpPr>
          <p:cNvPr id="4" name="Symbol zastępczy numeru slajdu 3">
            <a:extLst>
              <a:ext uri="{FF2B5EF4-FFF2-40B4-BE49-F238E27FC236}">
                <a16:creationId xmlns:a16="http://schemas.microsoft.com/office/drawing/2014/main" id="{98CAB271-792E-7CC2-CB05-88F69976435F}"/>
              </a:ext>
            </a:extLst>
          </p:cNvPr>
          <p:cNvSpPr>
            <a:spLocks noGrp="1"/>
          </p:cNvSpPr>
          <p:nvPr>
            <p:ph type="sldNum" sz="quarter" idx="12"/>
          </p:nvPr>
        </p:nvSpPr>
        <p:spPr/>
        <p:txBody>
          <a:bodyPr/>
          <a:lstStyle/>
          <a:p>
            <a:fld id="{453BB134-82F7-4F0E-A3FF-CEA6FDEF8B86}" type="slidenum">
              <a:rPr lang="pl-PL" smtClean="0"/>
              <a:t>17</a:t>
            </a:fld>
            <a:endParaRPr lang="pl-PL"/>
          </a:p>
        </p:txBody>
      </p:sp>
    </p:spTree>
    <p:extLst>
      <p:ext uri="{BB962C8B-B14F-4D97-AF65-F5344CB8AC3E}">
        <p14:creationId xmlns:p14="http://schemas.microsoft.com/office/powerpoint/2010/main" val="2690492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116F13-6C7F-26BA-3607-6F99143EC1C2}"/>
              </a:ext>
            </a:extLst>
          </p:cNvPr>
          <p:cNvSpPr>
            <a:spLocks noGrp="1"/>
          </p:cNvSpPr>
          <p:nvPr>
            <p:ph type="title"/>
          </p:nvPr>
        </p:nvSpPr>
        <p:spPr>
          <a:xfrm>
            <a:off x="838200" y="1099038"/>
            <a:ext cx="10515600" cy="591650"/>
          </a:xfrm>
        </p:spPr>
        <p:txBody>
          <a:bodyPr>
            <a:normAutofit/>
          </a:bodyPr>
          <a:lstStyle/>
          <a:p>
            <a:pPr algn="ctr"/>
            <a:r>
              <a:rPr lang="pl-PL" sz="2000" b="1" dirty="0">
                <a:solidFill>
                  <a:prstClr val="black"/>
                </a:solidFill>
                <a:latin typeface="Times New Roman" panose="02020603050405020304" pitchFamily="18" charset="0"/>
                <a:cs typeface="Times New Roman" panose="02020603050405020304" pitchFamily="18" charset="0"/>
              </a:rPr>
              <a:t>SENAT PODSTAWOWE INFORMACJE</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34CED4F2-FCD0-4012-ACE2-E775A094B02B}"/>
              </a:ext>
            </a:extLst>
          </p:cNvPr>
          <p:cNvSpPr>
            <a:spLocks noGrp="1"/>
          </p:cNvSpPr>
          <p:nvPr>
            <p:ph idx="1"/>
          </p:nvPr>
        </p:nvSpPr>
        <p:spPr/>
        <p:txBody>
          <a:bodyPr>
            <a:normAutofit/>
          </a:bodyPr>
          <a:lstStyle/>
          <a:p>
            <a:pPr marL="0" indent="0" algn="just">
              <a:lnSpc>
                <a:spcPct val="107000"/>
              </a:lnSpc>
              <a:spcAft>
                <a:spcPts val="800"/>
              </a:spcAft>
              <a:buNone/>
            </a:pPr>
            <a:r>
              <a:rPr lang="pl-PL" sz="2000" b="1" dirty="0">
                <a:latin typeface="Times New Roman" panose="02020603050405020304" pitchFamily="18" charset="0"/>
                <a:ea typeface="Calibri" panose="020F0502020204030204" pitchFamily="34" charset="0"/>
                <a:cs typeface="Times New Roman" panose="02020603050405020304" pitchFamily="18" charset="0"/>
              </a:rPr>
              <a:t>Inicjatywa ustawodawcza Senatu RP</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l-PL" sz="2000" b="1" dirty="0">
                <a:latin typeface="Times New Roman" panose="02020603050405020304" pitchFamily="18" charset="0"/>
                <a:ea typeface="Calibri" panose="020F0502020204030204" pitchFamily="34" charset="0"/>
                <a:cs typeface="Times New Roman" panose="02020603050405020304" pitchFamily="18" charset="0"/>
              </a:rPr>
              <a:t>Art. 118. 1. Inicjatywa ustawodawcza przysługuje posłom, Senatowi, Prezydentowi Rzeczypospolitej i Radzie Ministrów.</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W zakresie inicjatywy ustawodawczej Senatu Konstytucja jednoznacznie przesądza, że jest to kompetencja całego Senatu, a więc izby </a:t>
            </a:r>
            <a:r>
              <a:rPr lang="pl-PL" sz="2000" i="1" dirty="0">
                <a:latin typeface="Times New Roman" panose="02020603050405020304" pitchFamily="18" charset="0"/>
                <a:ea typeface="Calibri" panose="020F0502020204030204" pitchFamily="34" charset="0"/>
                <a:cs typeface="Times New Roman" panose="02020603050405020304" pitchFamily="18" charset="0"/>
              </a:rPr>
              <a:t>in </a:t>
            </a:r>
            <a:r>
              <a:rPr lang="pl-PL" sz="2000" i="1" dirty="0" err="1">
                <a:latin typeface="Times New Roman" panose="02020603050405020304" pitchFamily="18" charset="0"/>
                <a:ea typeface="Calibri" panose="020F0502020204030204" pitchFamily="34" charset="0"/>
                <a:cs typeface="Times New Roman" panose="02020603050405020304" pitchFamily="18" charset="0"/>
              </a:rPr>
              <a:t>pleno</a:t>
            </a:r>
            <a:r>
              <a:rPr lang="pl-PL" sz="2000" dirty="0">
                <a:latin typeface="Times New Roman" panose="02020603050405020304" pitchFamily="18" charset="0"/>
                <a:ea typeface="Calibri" panose="020F0502020204030204" pitchFamily="34" charset="0"/>
                <a:cs typeface="Times New Roman" panose="02020603050405020304" pitchFamily="18" charset="0"/>
              </a:rPr>
              <a:t>. Przyjmuje się, że w celu podjęcia inicjatywy ustawodawczej konieczna jest uchwała Senatu. </a:t>
            </a:r>
          </a:p>
          <a:p>
            <a:pPr marL="0" indent="0" algn="just">
              <a:lnSpc>
                <a:spcPct val="107000"/>
              </a:lnSpc>
              <a:spcAft>
                <a:spcPts val="800"/>
              </a:spcAft>
              <a:buNone/>
            </a:pPr>
            <a:r>
              <a:rPr lang="pl-PL" sz="1800" dirty="0">
                <a:latin typeface="Times New Roman" panose="02020603050405020304" pitchFamily="18" charset="0"/>
                <a:ea typeface="Calibri" panose="020F0502020204030204" pitchFamily="34" charset="0"/>
                <a:cs typeface="Times New Roman" panose="02020603050405020304" pitchFamily="18" charset="0"/>
              </a:rPr>
              <a:t>Głosowanie Senatu w ramach jego inicjatywy ustawodawczej obejmuje dwa etapy:</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l-PL" sz="1800" dirty="0">
                <a:latin typeface="Times New Roman" panose="02020603050405020304" pitchFamily="18" charset="0"/>
                <a:ea typeface="Calibri" panose="020F0502020204030204" pitchFamily="34" charset="0"/>
                <a:cs typeface="Times New Roman" panose="02020603050405020304" pitchFamily="18" charset="0"/>
              </a:rPr>
              <a:t>1) głosowanie nad projektem ustawy powstającym w ramach inicjatywy ustawodawczej Senatu</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l-PL" sz="1800" dirty="0">
                <a:latin typeface="Times New Roman" panose="02020603050405020304" pitchFamily="18" charset="0"/>
                <a:ea typeface="Calibri" panose="020F0502020204030204" pitchFamily="34" charset="0"/>
                <a:cs typeface="Times New Roman" panose="02020603050405020304" pitchFamily="18" charset="0"/>
              </a:rPr>
              <a:t>2) głosowanie na uchwałą kierującą projekt ustawy do Sejmu</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pl-PL" sz="1800" dirty="0">
              <a:latin typeface="Calibri" panose="020F0502020204030204" pitchFamily="34" charset="0"/>
              <a:ea typeface="Calibri" panose="020F0502020204030204" pitchFamily="34"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id="{98CAB271-792E-7CC2-CB05-88F69976435F}"/>
              </a:ext>
            </a:extLst>
          </p:cNvPr>
          <p:cNvSpPr>
            <a:spLocks noGrp="1"/>
          </p:cNvSpPr>
          <p:nvPr>
            <p:ph type="sldNum" sz="quarter" idx="12"/>
          </p:nvPr>
        </p:nvSpPr>
        <p:spPr/>
        <p:txBody>
          <a:bodyPr/>
          <a:lstStyle/>
          <a:p>
            <a:fld id="{453BB134-82F7-4F0E-A3FF-CEA6FDEF8B86}" type="slidenum">
              <a:rPr lang="pl-PL" smtClean="0"/>
              <a:t>18</a:t>
            </a:fld>
            <a:endParaRPr lang="pl-PL"/>
          </a:p>
        </p:txBody>
      </p:sp>
    </p:spTree>
    <p:extLst>
      <p:ext uri="{BB962C8B-B14F-4D97-AF65-F5344CB8AC3E}">
        <p14:creationId xmlns:p14="http://schemas.microsoft.com/office/powerpoint/2010/main" val="3171894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116F13-6C7F-26BA-3607-6F99143EC1C2}"/>
              </a:ext>
            </a:extLst>
          </p:cNvPr>
          <p:cNvSpPr>
            <a:spLocks noGrp="1"/>
          </p:cNvSpPr>
          <p:nvPr>
            <p:ph type="title"/>
          </p:nvPr>
        </p:nvSpPr>
        <p:spPr>
          <a:xfrm>
            <a:off x="838200" y="1144282"/>
            <a:ext cx="10515600" cy="591650"/>
          </a:xfrm>
        </p:spPr>
        <p:txBody>
          <a:bodyPr>
            <a:normAutofit/>
          </a:bodyPr>
          <a:lstStyle/>
          <a:p>
            <a:pPr algn="ctr"/>
            <a:r>
              <a:rPr lang="pl-PL" sz="2000" b="1" dirty="0">
                <a:solidFill>
                  <a:prstClr val="black"/>
                </a:solidFill>
                <a:latin typeface="Times New Roman" panose="02020603050405020304" pitchFamily="18" charset="0"/>
                <a:cs typeface="Times New Roman" panose="02020603050405020304" pitchFamily="18" charset="0"/>
              </a:rPr>
              <a:t>SENAT PODSTAWOWE INFORMACJE</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34CED4F2-FCD0-4012-ACE2-E775A094B02B}"/>
              </a:ext>
            </a:extLst>
          </p:cNvPr>
          <p:cNvSpPr>
            <a:spLocks noGrp="1"/>
          </p:cNvSpPr>
          <p:nvPr>
            <p:ph idx="1"/>
          </p:nvPr>
        </p:nvSpPr>
        <p:spPr/>
        <p:txBody>
          <a:bodyPr>
            <a:normAutofit/>
          </a:bodyPr>
          <a:lstStyle/>
          <a:p>
            <a:pPr algn="just">
              <a:lnSpc>
                <a:spcPct val="107000"/>
              </a:lnSpc>
              <a:spcAft>
                <a:spcPts val="800"/>
              </a:spcAft>
            </a:pPr>
            <a:r>
              <a:rPr lang="pl-PL" sz="2000" b="1" dirty="0">
                <a:latin typeface="Times New Roman" panose="02020603050405020304" pitchFamily="18" charset="0"/>
                <a:ea typeface="Calibri" panose="020F0502020204030204" pitchFamily="34" charset="0"/>
                <a:cs typeface="Times New Roman" panose="02020603050405020304" pitchFamily="18" charset="0"/>
              </a:rPr>
              <a:t>Tryb podejmowania inicjatyw ustawodawczych przez Senat.</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2000" dirty="0">
                <a:latin typeface="Times New Roman" panose="02020603050405020304" pitchFamily="18" charset="0"/>
                <a:ea typeface="Calibri" panose="020F0502020204030204" pitchFamily="34" charset="0"/>
                <a:cs typeface="Times New Roman" panose="02020603050405020304" pitchFamily="18" charset="0"/>
              </a:rPr>
              <a:t>Szczegółowe regulacje dotyczące procedury podejmowania inicjatyw senackich zawarte są w dziale IX Regulaminu Senatu pt. "Postępowanie w sprawie inicjatyw ustawodawczych Senatu i innych uchwał". </a:t>
            </a:r>
          </a:p>
          <a:p>
            <a:pPr algn="just">
              <a:lnSpc>
                <a:spcPct val="107000"/>
              </a:lnSpc>
              <a:spcAft>
                <a:spcPts val="800"/>
              </a:spcAft>
            </a:pPr>
            <a:r>
              <a:rPr lang="pl-PL" sz="2000" dirty="0">
                <a:latin typeface="Times New Roman" panose="02020603050405020304" pitchFamily="18" charset="0"/>
                <a:ea typeface="Calibri" panose="020F0502020204030204" pitchFamily="34" charset="0"/>
                <a:cs typeface="Times New Roman" panose="02020603050405020304" pitchFamily="18" charset="0"/>
              </a:rPr>
              <a:t>Rozpatrywanie projektów ustaw odbywa się w trzech czytaniach. Wnioskodawca, do czasu zakończenia drugiego czytania, może wycofać wniesiony przez siebie projekt. Wniosek o podjęcie inicjatywy ustawodawczej złożony przez co najmniej 10 senatorów uważa się za wycofany również wówczas, gdy liczba senatorów popierających wniosek jest mniejsza niż 10.</a:t>
            </a:r>
            <a:endParaRPr lang="pl-PL"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l-PL" sz="1800" dirty="0">
              <a:latin typeface="Calibri" panose="020F0502020204030204" pitchFamily="34" charset="0"/>
              <a:ea typeface="Calibri" panose="020F0502020204030204" pitchFamily="34"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id="{98CAB271-792E-7CC2-CB05-88F69976435F}"/>
              </a:ext>
            </a:extLst>
          </p:cNvPr>
          <p:cNvSpPr>
            <a:spLocks noGrp="1"/>
          </p:cNvSpPr>
          <p:nvPr>
            <p:ph type="sldNum" sz="quarter" idx="12"/>
          </p:nvPr>
        </p:nvSpPr>
        <p:spPr/>
        <p:txBody>
          <a:bodyPr/>
          <a:lstStyle/>
          <a:p>
            <a:fld id="{453BB134-82F7-4F0E-A3FF-CEA6FDEF8B86}" type="slidenum">
              <a:rPr lang="pl-PL" smtClean="0"/>
              <a:t>19</a:t>
            </a:fld>
            <a:endParaRPr lang="pl-PL"/>
          </a:p>
        </p:txBody>
      </p:sp>
    </p:spTree>
    <p:extLst>
      <p:ext uri="{BB962C8B-B14F-4D97-AF65-F5344CB8AC3E}">
        <p14:creationId xmlns:p14="http://schemas.microsoft.com/office/powerpoint/2010/main" val="86159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D72797-141A-4B58-9C1A-32FE7F70F609}"/>
              </a:ext>
            </a:extLst>
          </p:cNvPr>
          <p:cNvSpPr>
            <a:spLocks noGrp="1"/>
          </p:cNvSpPr>
          <p:nvPr>
            <p:ph type="title"/>
          </p:nvPr>
        </p:nvSpPr>
        <p:spPr>
          <a:xfrm>
            <a:off x="838200" y="966159"/>
            <a:ext cx="10515600" cy="455018"/>
          </a:xfrm>
        </p:spPr>
        <p:txBody>
          <a:bodyPr>
            <a:normAutofit/>
          </a:bodyPr>
          <a:lstStyle/>
          <a:p>
            <a:pPr algn="ctr"/>
            <a:r>
              <a:rPr lang="pl-PL" sz="2000" b="1" dirty="0">
                <a:latin typeface="Times New Roman" panose="02020603050405020304" pitchFamily="18" charset="0"/>
                <a:cs typeface="Times New Roman" panose="02020603050405020304" pitchFamily="18" charset="0"/>
              </a:rPr>
              <a:t>Senat podstawowe informacje</a:t>
            </a:r>
          </a:p>
        </p:txBody>
      </p:sp>
      <p:sp>
        <p:nvSpPr>
          <p:cNvPr id="3" name="Symbol zastępczy zawartości 2">
            <a:extLst>
              <a:ext uri="{FF2B5EF4-FFF2-40B4-BE49-F238E27FC236}">
                <a16:creationId xmlns:a16="http://schemas.microsoft.com/office/drawing/2014/main" id="{AA6BFCD9-B4A3-438E-81CA-6F3EDDD156D7}"/>
              </a:ext>
            </a:extLst>
          </p:cNvPr>
          <p:cNvSpPr>
            <a:spLocks noGrp="1"/>
          </p:cNvSpPr>
          <p:nvPr>
            <p:ph idx="1"/>
          </p:nvPr>
        </p:nvSpPr>
        <p:spPr>
          <a:xfrm>
            <a:off x="838200" y="1421177"/>
            <a:ext cx="10515600" cy="4755786"/>
          </a:xfrm>
        </p:spPr>
        <p:txBody>
          <a:bodyPr>
            <a:normAutofit lnSpcReduction="10000"/>
          </a:bodyPr>
          <a:lstStyle/>
          <a:p>
            <a:pPr marL="0" indent="0" algn="just">
              <a:buNone/>
            </a:pPr>
            <a:r>
              <a:rPr lang="pl-PL" sz="1800" b="1" i="0" dirty="0">
                <a:solidFill>
                  <a:srgbClr val="333333"/>
                </a:solidFill>
                <a:effectLst/>
                <a:latin typeface="Times New Roman" panose="02020603050405020304" pitchFamily="18" charset="0"/>
                <a:cs typeface="Times New Roman" panose="02020603050405020304" pitchFamily="18" charset="0"/>
              </a:rPr>
              <a:t>KONSTYTUCJA RZECZYPOSPOLITEJ POLSKIEJ  zawiera najważniejsze przepisy dotyczące Senatu:</a:t>
            </a:r>
          </a:p>
          <a:p>
            <a:pPr marL="0" indent="0" algn="just">
              <a:buNone/>
            </a:pPr>
            <a:r>
              <a:rPr lang="pl-PL" sz="1800" b="1" i="0" dirty="0">
                <a:solidFill>
                  <a:srgbClr val="333333"/>
                </a:solidFill>
                <a:effectLst/>
                <a:latin typeface="Times New Roman" panose="02020603050405020304" pitchFamily="18" charset="0"/>
                <a:cs typeface="Times New Roman" panose="02020603050405020304" pitchFamily="18" charset="0"/>
              </a:rPr>
              <a:t>Art. 95. </a:t>
            </a:r>
            <a:r>
              <a:rPr lang="pl-PL" sz="1800" dirty="0">
                <a:solidFill>
                  <a:srgbClr val="333333"/>
                </a:solidFill>
                <a:latin typeface="Times New Roman" panose="02020603050405020304" pitchFamily="18" charset="0"/>
                <a:cs typeface="Times New Roman" panose="02020603050405020304" pitchFamily="18" charset="0"/>
              </a:rPr>
              <a:t>ust. </a:t>
            </a:r>
            <a:r>
              <a:rPr lang="pl-PL" sz="1800" b="0" i="0" dirty="0">
                <a:solidFill>
                  <a:srgbClr val="333333"/>
                </a:solidFill>
                <a:effectLst/>
                <a:latin typeface="Times New Roman" panose="02020603050405020304" pitchFamily="18" charset="0"/>
                <a:cs typeface="Times New Roman" panose="02020603050405020304" pitchFamily="18" charset="0"/>
              </a:rPr>
              <a:t>1. Władzę ustawodawczą w Rzeczypospolitej Polskiej sprawują Sejm i Senat.</a:t>
            </a:r>
          </a:p>
          <a:p>
            <a:pPr marL="0" indent="0" algn="just">
              <a:buNone/>
            </a:pPr>
            <a:r>
              <a:rPr lang="pl-PL" sz="1800" b="1" i="0" dirty="0">
                <a:solidFill>
                  <a:srgbClr val="333333"/>
                </a:solidFill>
                <a:effectLst/>
                <a:latin typeface="Times New Roman" panose="02020603050405020304" pitchFamily="18" charset="0"/>
                <a:cs typeface="Times New Roman" panose="02020603050405020304" pitchFamily="18" charset="0"/>
              </a:rPr>
              <a:t>Art. 97. </a:t>
            </a:r>
            <a:r>
              <a:rPr lang="pl-PL" sz="1800" b="0" i="0" dirty="0">
                <a:solidFill>
                  <a:srgbClr val="333333"/>
                </a:solidFill>
                <a:effectLst/>
                <a:latin typeface="Times New Roman" panose="02020603050405020304" pitchFamily="18" charset="0"/>
                <a:cs typeface="Times New Roman" panose="02020603050405020304" pitchFamily="18" charset="0"/>
              </a:rPr>
              <a:t>ust. 1. Senat składa się ze 100 senatorów.</a:t>
            </a:r>
          </a:p>
          <a:p>
            <a:pPr marL="0" indent="0" algn="just">
              <a:buNone/>
            </a:pPr>
            <a:r>
              <a:rPr lang="pl-PL" sz="1800" b="0" i="0" dirty="0">
                <a:solidFill>
                  <a:srgbClr val="333333"/>
                </a:solidFill>
                <a:effectLst/>
                <a:latin typeface="Times New Roman" panose="02020603050405020304" pitchFamily="18" charset="0"/>
                <a:cs typeface="Times New Roman" panose="02020603050405020304" pitchFamily="18" charset="0"/>
              </a:rPr>
              <a:t>2. Wybory do Senatu są powszechne, bezpośrednie i odbywają się w głosowaniu tajnym.</a:t>
            </a:r>
          </a:p>
          <a:p>
            <a:pPr marL="0" indent="0" algn="just">
              <a:buNone/>
            </a:pPr>
            <a:r>
              <a:rPr lang="pl-PL" sz="1800" b="1" i="0" dirty="0">
                <a:solidFill>
                  <a:srgbClr val="333333"/>
                </a:solidFill>
                <a:effectLst/>
                <a:latin typeface="Times New Roman" panose="02020603050405020304" pitchFamily="18" charset="0"/>
                <a:cs typeface="Times New Roman" panose="02020603050405020304" pitchFamily="18" charset="0"/>
              </a:rPr>
              <a:t>Art. 118. </a:t>
            </a:r>
            <a:r>
              <a:rPr lang="pl-PL" sz="1800" dirty="0">
                <a:solidFill>
                  <a:srgbClr val="333333"/>
                </a:solidFill>
                <a:latin typeface="Times New Roman" panose="02020603050405020304" pitchFamily="18" charset="0"/>
                <a:cs typeface="Times New Roman" panose="02020603050405020304" pitchFamily="18" charset="0"/>
              </a:rPr>
              <a:t>ust. </a:t>
            </a:r>
            <a:r>
              <a:rPr lang="pl-PL" sz="1800" b="0" i="0" dirty="0">
                <a:solidFill>
                  <a:srgbClr val="333333"/>
                </a:solidFill>
                <a:effectLst/>
                <a:latin typeface="Times New Roman" panose="02020603050405020304" pitchFamily="18" charset="0"/>
                <a:cs typeface="Times New Roman" panose="02020603050405020304" pitchFamily="18" charset="0"/>
              </a:rPr>
              <a:t>1. Inicjatywa ustawodawcza przysługuje posłom, Senatowi, Prezydentowi Rzeczypospolitej i Radzie Ministrów.</a:t>
            </a:r>
          </a:p>
          <a:p>
            <a:pPr marL="0" indent="0" algn="just">
              <a:buNone/>
            </a:pPr>
            <a:r>
              <a:rPr lang="pl-PL" sz="1800" b="1" i="0" dirty="0">
                <a:solidFill>
                  <a:srgbClr val="333333"/>
                </a:solidFill>
                <a:effectLst/>
                <a:latin typeface="Times New Roman" panose="02020603050405020304" pitchFamily="18" charset="0"/>
                <a:cs typeface="Times New Roman" panose="02020603050405020304" pitchFamily="18" charset="0"/>
              </a:rPr>
              <a:t>Art. 121. </a:t>
            </a:r>
            <a:r>
              <a:rPr lang="pl-PL" sz="1800" b="0" i="0" dirty="0">
                <a:solidFill>
                  <a:srgbClr val="333333"/>
                </a:solidFill>
                <a:effectLst/>
                <a:latin typeface="Times New Roman" panose="02020603050405020304" pitchFamily="18" charset="0"/>
                <a:cs typeface="Times New Roman" panose="02020603050405020304" pitchFamily="18" charset="0"/>
              </a:rPr>
              <a:t>ust.1. Ustawę uchwaloną przez Sejm Marszałek Sejmu przekazuje Senatowi.</a:t>
            </a:r>
          </a:p>
          <a:p>
            <a:pPr marL="0" indent="0" algn="just">
              <a:buNone/>
            </a:pPr>
            <a:r>
              <a:rPr lang="pl-PL" sz="1800" b="0" i="0" dirty="0">
                <a:solidFill>
                  <a:srgbClr val="333333"/>
                </a:solidFill>
                <a:effectLst/>
                <a:latin typeface="Times New Roman" panose="02020603050405020304" pitchFamily="18" charset="0"/>
                <a:cs typeface="Times New Roman" panose="02020603050405020304" pitchFamily="18" charset="0"/>
              </a:rPr>
              <a:t>2. Senat w ciągu 30 dni od dnia przekazania ustawy może ją przyjąć bez zmian, uchwalić poprawki albo uchwalić odrzucenie jej w całości. Jeżeli Senat w ciągu 30 dni od dnia przekazania ustawy nie podejmie stosownej uchwały, ustawę uznaje się za uchwaloną w brzmieniu przyjętym przez Sejm.</a:t>
            </a:r>
          </a:p>
          <a:p>
            <a:pPr marL="0" indent="0" algn="just">
              <a:buNone/>
            </a:pPr>
            <a:r>
              <a:rPr lang="pl-PL" sz="1800" b="0" i="0" dirty="0">
                <a:solidFill>
                  <a:srgbClr val="333333"/>
                </a:solidFill>
                <a:effectLst/>
                <a:latin typeface="Times New Roman" panose="02020603050405020304" pitchFamily="18" charset="0"/>
                <a:cs typeface="Times New Roman" panose="02020603050405020304" pitchFamily="18" charset="0"/>
              </a:rPr>
              <a:t>3. Uchwałę Senatu odrzucającą ustawę albo poprawkę zaproponowaną w uchwale Senatu uważa się za przyjętą, jeżeli Sejm nie odrzuci jej bezwzględną większością głosów w obecności co najmniej połowy ustawowej liczby posłów.</a:t>
            </a:r>
          </a:p>
          <a:p>
            <a:pPr marL="0" indent="0" algn="just">
              <a:buNone/>
            </a:pPr>
            <a:r>
              <a:rPr lang="pl-PL" sz="1800" b="1" i="0" dirty="0">
                <a:solidFill>
                  <a:srgbClr val="333333"/>
                </a:solidFill>
                <a:effectLst/>
                <a:latin typeface="Times New Roman" panose="02020603050405020304" pitchFamily="18" charset="0"/>
                <a:cs typeface="Times New Roman" panose="02020603050405020304" pitchFamily="18" charset="0"/>
              </a:rPr>
              <a:t>Senat to jeden z dwóch obok Sejmu, organów władzy ustawodawczej. Konstytucja zaaprobowała koncepcję Senatu jako izby dbającej o jakość prawa.</a:t>
            </a:r>
          </a:p>
          <a:p>
            <a:pPr marL="0" indent="0" algn="just">
              <a:buNone/>
            </a:pPr>
            <a:endParaRPr lang="pl-PL" sz="1600" b="0" i="0" dirty="0">
              <a:solidFill>
                <a:srgbClr val="333333"/>
              </a:solidFill>
              <a:effectLst/>
              <a:latin typeface="Noto Serif" panose="02020600060500020200" pitchFamily="18" charset="0"/>
            </a:endParaRPr>
          </a:p>
          <a:p>
            <a:pPr marL="0" indent="0">
              <a:buNone/>
            </a:pPr>
            <a:endParaRPr lang="pl-PL" sz="2400" dirty="0"/>
          </a:p>
        </p:txBody>
      </p:sp>
      <p:sp>
        <p:nvSpPr>
          <p:cNvPr id="4" name="Symbol zastępczy numeru slajdu 3">
            <a:extLst>
              <a:ext uri="{FF2B5EF4-FFF2-40B4-BE49-F238E27FC236}">
                <a16:creationId xmlns:a16="http://schemas.microsoft.com/office/drawing/2014/main" id="{3CE68CF0-50C3-44DF-B153-08BAE50E8FE7}"/>
              </a:ext>
            </a:extLst>
          </p:cNvPr>
          <p:cNvSpPr>
            <a:spLocks noGrp="1"/>
          </p:cNvSpPr>
          <p:nvPr>
            <p:ph type="sldNum" sz="quarter" idx="12"/>
          </p:nvPr>
        </p:nvSpPr>
        <p:spPr/>
        <p:txBody>
          <a:bodyPr/>
          <a:lstStyle/>
          <a:p>
            <a:fld id="{453BB134-82F7-4F0E-A3FF-CEA6FDEF8B86}" type="slidenum">
              <a:rPr lang="pl-PL" smtClean="0"/>
              <a:t>2</a:t>
            </a:fld>
            <a:endParaRPr lang="pl-PL"/>
          </a:p>
        </p:txBody>
      </p:sp>
    </p:spTree>
    <p:extLst>
      <p:ext uri="{BB962C8B-B14F-4D97-AF65-F5344CB8AC3E}">
        <p14:creationId xmlns:p14="http://schemas.microsoft.com/office/powerpoint/2010/main" val="285718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116F13-6C7F-26BA-3607-6F99143EC1C2}"/>
              </a:ext>
            </a:extLst>
          </p:cNvPr>
          <p:cNvSpPr>
            <a:spLocks noGrp="1"/>
          </p:cNvSpPr>
          <p:nvPr>
            <p:ph type="title"/>
          </p:nvPr>
        </p:nvSpPr>
        <p:spPr>
          <a:xfrm>
            <a:off x="838200" y="1099038"/>
            <a:ext cx="10515600" cy="591650"/>
          </a:xfrm>
        </p:spPr>
        <p:txBody>
          <a:bodyPr>
            <a:normAutofit/>
          </a:bodyPr>
          <a:lstStyle/>
          <a:p>
            <a:pPr algn="ctr"/>
            <a:r>
              <a:rPr lang="pl-PL" sz="2000" b="1" dirty="0">
                <a:solidFill>
                  <a:prstClr val="black"/>
                </a:solidFill>
                <a:latin typeface="Times New Roman" panose="02020603050405020304" pitchFamily="18" charset="0"/>
                <a:cs typeface="Times New Roman" panose="02020603050405020304" pitchFamily="18" charset="0"/>
              </a:rPr>
              <a:t>SENAT PODSTAWOWE INFORMACJE</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34CED4F2-FCD0-4012-ACE2-E775A094B02B}"/>
              </a:ext>
            </a:extLst>
          </p:cNvPr>
          <p:cNvSpPr>
            <a:spLocks noGrp="1"/>
          </p:cNvSpPr>
          <p:nvPr>
            <p:ph idx="1"/>
          </p:nvPr>
        </p:nvSpPr>
        <p:spPr/>
        <p:txBody>
          <a:bodyPr>
            <a:normAutofit/>
          </a:bodyPr>
          <a:lstStyle/>
          <a:p>
            <a:pPr algn="just">
              <a:lnSpc>
                <a:spcPct val="107000"/>
              </a:lnSpc>
              <a:spcAft>
                <a:spcPts val="800"/>
              </a:spcAft>
            </a:pPr>
            <a:r>
              <a:rPr lang="pl-PL" sz="2000" dirty="0">
                <a:latin typeface="Times New Roman" panose="02020603050405020304" pitchFamily="18" charset="0"/>
                <a:ea typeface="Calibri" panose="020F0502020204030204" pitchFamily="34" charset="0"/>
                <a:cs typeface="Times New Roman" panose="02020603050405020304" pitchFamily="18" charset="0"/>
              </a:rPr>
              <a:t>Rozpatrywanie projektów ustaw, czy też faktycznie "propozycji projektów", odbywa się w trzech czytaniach, z tym że pierwsze z nich ma miejsce na posiedzeniach komisji senackich, w tym obligatoryjnie Komisji Ustawodawczej. Drugie i trzecie czytanie odbywa się na posiedzeniach Senatu. </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2000" dirty="0">
                <a:latin typeface="Times New Roman" panose="02020603050405020304" pitchFamily="18" charset="0"/>
                <a:ea typeface="Calibri" panose="020F0502020204030204" pitchFamily="34" charset="0"/>
                <a:cs typeface="Times New Roman" panose="02020603050405020304" pitchFamily="18" charset="0"/>
              </a:rPr>
              <a:t>W zakresie inicjatyw ustawodawczych Senatu Konstytucja RP jednoznacznie stanowi, że jest to kompetencja Senatu, a więc izby </a:t>
            </a:r>
            <a:r>
              <a:rPr lang="pl-PL" sz="2000" i="1" dirty="0">
                <a:latin typeface="Times New Roman" panose="02020603050405020304" pitchFamily="18" charset="0"/>
                <a:ea typeface="Calibri" panose="020F0502020204030204" pitchFamily="34" charset="0"/>
                <a:cs typeface="Times New Roman" panose="02020603050405020304" pitchFamily="18" charset="0"/>
              </a:rPr>
              <a:t>in </a:t>
            </a:r>
            <a:r>
              <a:rPr lang="pl-PL" sz="2000" i="1" dirty="0" err="1">
                <a:latin typeface="Times New Roman" panose="02020603050405020304" pitchFamily="18" charset="0"/>
                <a:ea typeface="Calibri" panose="020F0502020204030204" pitchFamily="34" charset="0"/>
                <a:cs typeface="Times New Roman" panose="02020603050405020304" pitchFamily="18" charset="0"/>
              </a:rPr>
              <a:t>pleno</a:t>
            </a:r>
            <a:r>
              <a:rPr lang="pl-PL" sz="2000" dirty="0">
                <a:latin typeface="Times New Roman" panose="02020603050405020304" pitchFamily="18" charset="0"/>
                <a:ea typeface="Calibri" panose="020F0502020204030204" pitchFamily="34" charset="0"/>
                <a:cs typeface="Times New Roman" panose="02020603050405020304" pitchFamily="18" charset="0"/>
              </a:rPr>
              <a:t>. Nie ulega więc wątpliwości, że w celu podjęcia inicjatywy ustawodawczej konieczna jest uchwała Senatu. W doktrynie stanowisko akcentujące przyznanie kompetencji do podejmowania inicjatyw wyłącznie całemu Senatowi jest w zasadzie jednolite. </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id="{98CAB271-792E-7CC2-CB05-88F69976435F}"/>
              </a:ext>
            </a:extLst>
          </p:cNvPr>
          <p:cNvSpPr>
            <a:spLocks noGrp="1"/>
          </p:cNvSpPr>
          <p:nvPr>
            <p:ph type="sldNum" sz="quarter" idx="12"/>
          </p:nvPr>
        </p:nvSpPr>
        <p:spPr/>
        <p:txBody>
          <a:bodyPr/>
          <a:lstStyle/>
          <a:p>
            <a:fld id="{453BB134-82F7-4F0E-A3FF-CEA6FDEF8B86}" type="slidenum">
              <a:rPr lang="pl-PL" smtClean="0"/>
              <a:t>20</a:t>
            </a:fld>
            <a:endParaRPr lang="pl-PL"/>
          </a:p>
        </p:txBody>
      </p:sp>
    </p:spTree>
    <p:extLst>
      <p:ext uri="{BB962C8B-B14F-4D97-AF65-F5344CB8AC3E}">
        <p14:creationId xmlns:p14="http://schemas.microsoft.com/office/powerpoint/2010/main" val="3076896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116F13-6C7F-26BA-3607-6F99143EC1C2}"/>
              </a:ext>
            </a:extLst>
          </p:cNvPr>
          <p:cNvSpPr>
            <a:spLocks noGrp="1"/>
          </p:cNvSpPr>
          <p:nvPr>
            <p:ph type="title"/>
          </p:nvPr>
        </p:nvSpPr>
        <p:spPr>
          <a:xfrm>
            <a:off x="838200" y="1099038"/>
            <a:ext cx="10515600" cy="591650"/>
          </a:xfrm>
        </p:spPr>
        <p:txBody>
          <a:bodyPr>
            <a:normAutofit/>
          </a:bodyPr>
          <a:lstStyle/>
          <a:p>
            <a:pPr algn="ctr"/>
            <a:r>
              <a:rPr lang="pl-PL" sz="2000" b="1" dirty="0">
                <a:solidFill>
                  <a:prstClr val="black"/>
                </a:solidFill>
                <a:latin typeface="Times New Roman" panose="02020603050405020304" pitchFamily="18" charset="0"/>
                <a:cs typeface="Times New Roman" panose="02020603050405020304" pitchFamily="18" charset="0"/>
              </a:rPr>
              <a:t>SENAT PODSTAWOWE INFORMACJE</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34CED4F2-FCD0-4012-ACE2-E775A094B02B}"/>
              </a:ext>
            </a:extLst>
          </p:cNvPr>
          <p:cNvSpPr>
            <a:spLocks noGrp="1"/>
          </p:cNvSpPr>
          <p:nvPr>
            <p:ph idx="1"/>
          </p:nvPr>
        </p:nvSpPr>
        <p:spPr/>
        <p:txBody>
          <a:bodyPr>
            <a:normAutofit/>
          </a:bodyPr>
          <a:lstStyle/>
          <a:p>
            <a:pPr algn="just">
              <a:lnSpc>
                <a:spcPct val="107000"/>
              </a:lnSpc>
              <a:spcAft>
                <a:spcPts val="800"/>
              </a:spcAft>
            </a:pPr>
            <a:r>
              <a:rPr lang="pl-PL" sz="2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Udział Senatu w postępowaniu ustawodawczym</a:t>
            </a:r>
            <a:endParaRPr lang="pl-PL" sz="20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pl-PL" sz="2000" dirty="0">
                <a:latin typeface="Times New Roman" panose="02020603050405020304" pitchFamily="18" charset="0"/>
                <a:ea typeface="Calibri" panose="020F0502020204030204" pitchFamily="34" charset="0"/>
                <a:cs typeface="Times New Roman" panose="02020603050405020304" pitchFamily="18" charset="0"/>
              </a:rPr>
              <a:t>Art. 121 ust. 1. Ustawę uchwaloną przez Sejm Marszałek Sejmu przekazuje Senatowi.</a:t>
            </a:r>
          </a:p>
          <a:p>
            <a:pPr algn="just">
              <a:lnSpc>
                <a:spcPct val="107000"/>
              </a:lnSpc>
              <a:spcAft>
                <a:spcPts val="800"/>
              </a:spcAft>
            </a:pPr>
            <a:r>
              <a:rPr lang="pl-PL" sz="2000" dirty="0">
                <a:latin typeface="Times New Roman" panose="02020603050405020304" pitchFamily="18" charset="0"/>
                <a:ea typeface="Calibri" panose="020F0502020204030204" pitchFamily="34" charset="0"/>
                <a:cs typeface="Times New Roman" panose="02020603050405020304" pitchFamily="18" charset="0"/>
              </a:rPr>
              <a:t>2. Senat w ciągu 30 dni od dnia przekazania ustawy może ją przyjąć bez zmian, uchwalić poprawki albo uchwalić odrzucenie jej w całości. Jeżeli Senat w ciągu 30 dni od dnia przekazania ustawy nie podejmie stosownej uchwały, ustawę uznaje się za uchwaloną w brzmieniu przyjętym przez Sejm.</a:t>
            </a:r>
          </a:p>
          <a:p>
            <a:pPr algn="just">
              <a:lnSpc>
                <a:spcPct val="107000"/>
              </a:lnSpc>
              <a:spcAft>
                <a:spcPts val="800"/>
              </a:spcAft>
            </a:pPr>
            <a:r>
              <a:rPr lang="pl-PL" sz="2000" dirty="0">
                <a:latin typeface="Times New Roman" panose="02020603050405020304" pitchFamily="18" charset="0"/>
                <a:ea typeface="Calibri" panose="020F0502020204030204" pitchFamily="34" charset="0"/>
                <a:cs typeface="Times New Roman" panose="02020603050405020304" pitchFamily="18" charset="0"/>
              </a:rPr>
              <a:t>3. Uchwałę Senatu odrzucającą ustawę albo poprawkę zaproponowaną w uchwale Senatu uważa się za przyjętą, jeżeli Sejm nie odrzuci jej bezwzględną większością głosów w obecności co najmniej połowy ustawowej liczby posłów.</a:t>
            </a:r>
          </a:p>
          <a:p>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id="{98CAB271-792E-7CC2-CB05-88F69976435F}"/>
              </a:ext>
            </a:extLst>
          </p:cNvPr>
          <p:cNvSpPr>
            <a:spLocks noGrp="1"/>
          </p:cNvSpPr>
          <p:nvPr>
            <p:ph type="sldNum" sz="quarter" idx="12"/>
          </p:nvPr>
        </p:nvSpPr>
        <p:spPr/>
        <p:txBody>
          <a:bodyPr/>
          <a:lstStyle/>
          <a:p>
            <a:fld id="{453BB134-82F7-4F0E-A3FF-CEA6FDEF8B86}" type="slidenum">
              <a:rPr lang="pl-PL" smtClean="0"/>
              <a:t>21</a:t>
            </a:fld>
            <a:endParaRPr lang="pl-PL"/>
          </a:p>
        </p:txBody>
      </p:sp>
    </p:spTree>
    <p:extLst>
      <p:ext uri="{BB962C8B-B14F-4D97-AF65-F5344CB8AC3E}">
        <p14:creationId xmlns:p14="http://schemas.microsoft.com/office/powerpoint/2010/main" val="2420774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C7319D-1957-1025-03AB-26AB7264C595}"/>
              </a:ext>
            </a:extLst>
          </p:cNvPr>
          <p:cNvSpPr>
            <a:spLocks noGrp="1"/>
          </p:cNvSpPr>
          <p:nvPr>
            <p:ph type="title"/>
          </p:nvPr>
        </p:nvSpPr>
        <p:spPr>
          <a:xfrm>
            <a:off x="838200" y="1090246"/>
            <a:ext cx="10515600" cy="600442"/>
          </a:xfrm>
        </p:spPr>
        <p:txBody>
          <a:bodyPr>
            <a:normAutofit/>
          </a:bodyPr>
          <a:lstStyle/>
          <a:p>
            <a:pPr algn="ctr"/>
            <a:r>
              <a:rPr lang="pl-PL" sz="2000" b="1" dirty="0">
                <a:solidFill>
                  <a:prstClr val="black"/>
                </a:solidFill>
                <a:latin typeface="Times New Roman" panose="02020603050405020304" pitchFamily="18" charset="0"/>
                <a:cs typeface="Times New Roman" panose="02020603050405020304" pitchFamily="18" charset="0"/>
              </a:rPr>
              <a:t>SENAT PODSTAWOWE INFORMACJE</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E3287F3E-2717-39E8-0A7C-1801261C951D}"/>
              </a:ext>
            </a:extLst>
          </p:cNvPr>
          <p:cNvSpPr>
            <a:spLocks noGrp="1"/>
          </p:cNvSpPr>
          <p:nvPr>
            <p:ph idx="1"/>
          </p:nvPr>
        </p:nvSpPr>
        <p:spPr/>
        <p:txBody>
          <a:bodyPr>
            <a:normAutofit/>
          </a:bodyPr>
          <a:lstStyle/>
          <a:p>
            <a:pPr algn="just">
              <a:lnSpc>
                <a:spcPct val="107000"/>
              </a:lnSpc>
              <a:spcAft>
                <a:spcPts val="800"/>
              </a:spcAft>
            </a:pPr>
            <a:r>
              <a:rPr lang="pl-PL" sz="2000" b="1" dirty="0">
                <a:latin typeface="Times New Roman" panose="02020603050405020304" pitchFamily="18" charset="0"/>
                <a:ea typeface="Calibri" panose="020F0502020204030204" pitchFamily="34" charset="0"/>
                <a:cs typeface="Times New Roman" panose="02020603050405020304" pitchFamily="18" charset="0"/>
              </a:rPr>
              <a:t>Poprawki senackie</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2000" dirty="0">
                <a:latin typeface="Times New Roman" panose="02020603050405020304" pitchFamily="18" charset="0"/>
                <a:ea typeface="Calibri" panose="020F0502020204030204" pitchFamily="34" charset="0"/>
                <a:cs typeface="Times New Roman" panose="02020603050405020304" pitchFamily="18" charset="0"/>
              </a:rPr>
              <a:t>Uchwalenie poprawek stanowi drugą z proceduralnych możliwości odniesienia się przez Senat do rozpatrywanej ustawy, przy czym należy pamiętać, że jest to kompetencja całej izby.</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r>
              <a:rPr lang="pl-PL" sz="2000" dirty="0">
                <a:latin typeface="Times New Roman" panose="02020603050405020304" pitchFamily="18" charset="0"/>
                <a:ea typeface="Calibri" panose="020F0502020204030204" pitchFamily="34" charset="0"/>
              </a:rPr>
              <a:t>Poprawki Senatu "mogą mieć charakter legislacyjny, jak i merytoryczny; dotyczyć jednak muszą wprost materii, która była przedmiotem regulacji w tym tekście, który został przekazany Senatowi" (orzeczenie Trybunału Konstytucyjnego  z 23 listopada 1993 r.). </a:t>
            </a:r>
          </a:p>
          <a:p>
            <a:pPr algn="just"/>
            <a:r>
              <a:rPr lang="pl-PL" sz="2000" dirty="0">
                <a:latin typeface="Times New Roman" panose="02020603050405020304" pitchFamily="18" charset="0"/>
                <a:ea typeface="Calibri" panose="020F0502020204030204" pitchFamily="34" charset="0"/>
              </a:rPr>
              <a:t>Pojęcie "materia ustawy" jest rozumiane ściśle, co dobitnie uwidacznia się w przypadku granic materii poprawek do ustaw nowelizujących inne ustawy. Granicą dopuszczalnego zakresu poprawek senackich jest bowiem materia ustawy nowelizującej.</a:t>
            </a:r>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id="{43B83ACC-EC20-EA99-C489-5CF0D180B937}"/>
              </a:ext>
            </a:extLst>
          </p:cNvPr>
          <p:cNvSpPr>
            <a:spLocks noGrp="1"/>
          </p:cNvSpPr>
          <p:nvPr>
            <p:ph type="sldNum" sz="quarter" idx="12"/>
          </p:nvPr>
        </p:nvSpPr>
        <p:spPr/>
        <p:txBody>
          <a:bodyPr/>
          <a:lstStyle/>
          <a:p>
            <a:fld id="{453BB134-82F7-4F0E-A3FF-CEA6FDEF8B86}" type="slidenum">
              <a:rPr lang="pl-PL" smtClean="0"/>
              <a:t>22</a:t>
            </a:fld>
            <a:endParaRPr lang="pl-PL"/>
          </a:p>
        </p:txBody>
      </p:sp>
    </p:spTree>
    <p:extLst>
      <p:ext uri="{BB962C8B-B14F-4D97-AF65-F5344CB8AC3E}">
        <p14:creationId xmlns:p14="http://schemas.microsoft.com/office/powerpoint/2010/main" val="3229918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C7319D-1957-1025-03AB-26AB7264C595}"/>
              </a:ext>
            </a:extLst>
          </p:cNvPr>
          <p:cNvSpPr>
            <a:spLocks noGrp="1"/>
          </p:cNvSpPr>
          <p:nvPr>
            <p:ph type="title"/>
          </p:nvPr>
        </p:nvSpPr>
        <p:spPr>
          <a:xfrm>
            <a:off x="838200" y="1090246"/>
            <a:ext cx="10515600" cy="600442"/>
          </a:xfrm>
        </p:spPr>
        <p:txBody>
          <a:bodyPr>
            <a:normAutofit/>
          </a:bodyPr>
          <a:lstStyle/>
          <a:p>
            <a:pPr algn="ctr"/>
            <a:r>
              <a:rPr lang="pl-PL" sz="2000" b="1" dirty="0">
                <a:solidFill>
                  <a:prstClr val="black"/>
                </a:solidFill>
                <a:latin typeface="Times New Roman" panose="02020603050405020304" pitchFamily="18" charset="0"/>
                <a:cs typeface="Times New Roman" panose="02020603050405020304" pitchFamily="18" charset="0"/>
              </a:rPr>
              <a:t>SENAT PODSTAWOWE INFORMACJE</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E3287F3E-2717-39E8-0A7C-1801261C951D}"/>
              </a:ext>
            </a:extLst>
          </p:cNvPr>
          <p:cNvSpPr>
            <a:spLocks noGrp="1"/>
          </p:cNvSpPr>
          <p:nvPr>
            <p:ph idx="1"/>
          </p:nvPr>
        </p:nvSpPr>
        <p:spPr/>
        <p:txBody>
          <a:bodyPr>
            <a:normAutofit/>
          </a:bodyPr>
          <a:lstStyle/>
          <a:p>
            <a:pPr algn="just">
              <a:lnSpc>
                <a:spcPct val="107000"/>
              </a:lnSpc>
              <a:spcAft>
                <a:spcPts val="800"/>
              </a:spcAft>
            </a:pPr>
            <a:r>
              <a:rPr lang="pl-PL" sz="2000" b="1" dirty="0">
                <a:latin typeface="Times New Roman" panose="02020603050405020304" pitchFamily="18" charset="0"/>
                <a:ea typeface="Calibri" panose="020F0502020204030204" pitchFamily="34" charset="0"/>
                <a:cs typeface="Times New Roman" panose="02020603050405020304" pitchFamily="18" charset="0"/>
              </a:rPr>
              <a:t>Odrzucenie ustawy.</a:t>
            </a:r>
            <a:r>
              <a:rPr lang="pl-PL" sz="20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pl-PL" sz="2000" dirty="0">
                <a:latin typeface="Times New Roman" panose="02020603050405020304" pitchFamily="18" charset="0"/>
                <a:ea typeface="Calibri" panose="020F0502020204030204" pitchFamily="34" charset="0"/>
                <a:cs typeface="Times New Roman" panose="02020603050405020304" pitchFamily="18" charset="0"/>
              </a:rPr>
              <a:t>Inaczej niż w wypadku przyjęcia ustawy bez zmian, jej odrzucenie przez Senat zawsze wymaga podjęcia uchwały przez izbę. W obecnym stanie prawnym odrzucenie ustawy stanowi osobny typ decyzji Senatu odnośnie do ustawy. Odrzucenie ustawy oznacza negatywną ocenę całości ustawy przez Senat. Zatem jeśli izba uznałaby, że jakikolwiek wycinek regulacji zawartych w ustawie powinien w niej pozostać, to usunięcie pozostałych przepisów powinno zostać dokonane w postaci uchwalenia stosownych poprawek.</a:t>
            </a:r>
          </a:p>
          <a:p>
            <a:pPr algn="just">
              <a:lnSpc>
                <a:spcPct val="107000"/>
              </a:lnSpc>
              <a:spcAft>
                <a:spcPts val="800"/>
              </a:spcAft>
            </a:pPr>
            <a:r>
              <a:rPr lang="pl-PL" sz="2000" dirty="0">
                <a:latin typeface="Times New Roman" panose="02020603050405020304" pitchFamily="18" charset="0"/>
                <a:ea typeface="Calibri" panose="020F0502020204030204" pitchFamily="34" charset="0"/>
                <a:cs typeface="Times New Roman" panose="02020603050405020304" pitchFamily="18" charset="0"/>
              </a:rPr>
              <a:t>Senat może odrzucić ustawę w całości; wtedy  ustawa jest przekazywana sejmowi z zaznaczeniem, iż Senat nie wyraża  zgody na daną ustawę.</a:t>
            </a:r>
            <a:endParaRPr lang="pl-PL"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l-PL" sz="1800" dirty="0">
              <a:latin typeface="Calibri" panose="020F0502020204030204" pitchFamily="34" charset="0"/>
              <a:ea typeface="Calibri" panose="020F0502020204030204" pitchFamily="34"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id="{43B83ACC-EC20-EA99-C489-5CF0D180B937}"/>
              </a:ext>
            </a:extLst>
          </p:cNvPr>
          <p:cNvSpPr>
            <a:spLocks noGrp="1"/>
          </p:cNvSpPr>
          <p:nvPr>
            <p:ph type="sldNum" sz="quarter" idx="12"/>
          </p:nvPr>
        </p:nvSpPr>
        <p:spPr/>
        <p:txBody>
          <a:bodyPr/>
          <a:lstStyle/>
          <a:p>
            <a:fld id="{453BB134-82F7-4F0E-A3FF-CEA6FDEF8B86}" type="slidenum">
              <a:rPr lang="pl-PL" smtClean="0"/>
              <a:t>23</a:t>
            </a:fld>
            <a:endParaRPr lang="pl-PL"/>
          </a:p>
        </p:txBody>
      </p:sp>
    </p:spTree>
    <p:extLst>
      <p:ext uri="{BB962C8B-B14F-4D97-AF65-F5344CB8AC3E}">
        <p14:creationId xmlns:p14="http://schemas.microsoft.com/office/powerpoint/2010/main" val="2437368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C7319D-1957-1025-03AB-26AB7264C595}"/>
              </a:ext>
            </a:extLst>
          </p:cNvPr>
          <p:cNvSpPr>
            <a:spLocks noGrp="1"/>
          </p:cNvSpPr>
          <p:nvPr>
            <p:ph type="title"/>
          </p:nvPr>
        </p:nvSpPr>
        <p:spPr>
          <a:xfrm>
            <a:off x="838200" y="1090246"/>
            <a:ext cx="10515600" cy="600442"/>
          </a:xfrm>
        </p:spPr>
        <p:txBody>
          <a:bodyPr>
            <a:normAutofit/>
          </a:bodyPr>
          <a:lstStyle/>
          <a:p>
            <a:pPr algn="ctr"/>
            <a:r>
              <a:rPr lang="pl-PL" sz="2000" b="1" dirty="0">
                <a:solidFill>
                  <a:prstClr val="black"/>
                </a:solidFill>
                <a:latin typeface="Times New Roman" panose="02020603050405020304" pitchFamily="18" charset="0"/>
                <a:cs typeface="Times New Roman" panose="02020603050405020304" pitchFamily="18" charset="0"/>
              </a:rPr>
              <a:t>SENAT PODSTAWOWE INFORMACJE</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E3287F3E-2717-39E8-0A7C-1801261C951D}"/>
              </a:ext>
            </a:extLst>
          </p:cNvPr>
          <p:cNvSpPr>
            <a:spLocks noGrp="1"/>
          </p:cNvSpPr>
          <p:nvPr>
            <p:ph idx="1"/>
          </p:nvPr>
        </p:nvSpPr>
        <p:spPr/>
        <p:txBody>
          <a:bodyPr>
            <a:normAutofit/>
          </a:bodyPr>
          <a:lstStyle/>
          <a:p>
            <a:pPr algn="just">
              <a:lnSpc>
                <a:spcPct val="150000"/>
              </a:lnSpc>
            </a:pPr>
            <a:r>
              <a:rPr lang="pl-PL" sz="2000" dirty="0">
                <a:latin typeface="Times New Roman" panose="02020603050405020304" pitchFamily="18" charset="0"/>
                <a:ea typeface="Calibri" panose="020F0502020204030204" pitchFamily="34" charset="0"/>
              </a:rPr>
              <a:t>Projekt uchwały Senatu może być wniesiony przez komisję, senatorów lub senatora, chyba że Regulamin Senatu stanowi inaczej. Marszałek Senatu może zażądać od wnioskodawcy uzasadnienia projektu uchwały. Rozpatrywanie projektów uchwał odbywa się w trzech czytaniach. Komisje mogą postanowić o łącznym rozpatrzeniu skierowanych do nich projektów uchwał. </a:t>
            </a:r>
          </a:p>
          <a:p>
            <a:pPr algn="just">
              <a:lnSpc>
                <a:spcPct val="150000"/>
              </a:lnSpc>
            </a:pPr>
            <a:r>
              <a:rPr lang="pl-PL" sz="2000" dirty="0">
                <a:latin typeface="Times New Roman" panose="02020603050405020304" pitchFamily="18" charset="0"/>
                <a:ea typeface="Calibri" panose="020F0502020204030204" pitchFamily="34" charset="0"/>
              </a:rPr>
              <a:t>W takim przypadku we wspólnym sprawozdaniu komisje przedstawiają wniosek o przyjęcie projektów w formie jednego tekstu jednolitego albo wnioski o odrzucenie każdego projektu. Projekt uchwały Senatu uzgodniony ze wszystkimi klubami i kołami senackimi Marszałek Senatu może włączyć do projektu porządku obrad posiedzenia Senatu z pominięciem pierwszego czytania. </a:t>
            </a:r>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id="{43B83ACC-EC20-EA99-C489-5CF0D180B937}"/>
              </a:ext>
            </a:extLst>
          </p:cNvPr>
          <p:cNvSpPr>
            <a:spLocks noGrp="1"/>
          </p:cNvSpPr>
          <p:nvPr>
            <p:ph type="sldNum" sz="quarter" idx="12"/>
          </p:nvPr>
        </p:nvSpPr>
        <p:spPr/>
        <p:txBody>
          <a:bodyPr/>
          <a:lstStyle/>
          <a:p>
            <a:fld id="{453BB134-82F7-4F0E-A3FF-CEA6FDEF8B86}" type="slidenum">
              <a:rPr lang="pl-PL" smtClean="0"/>
              <a:t>24</a:t>
            </a:fld>
            <a:endParaRPr lang="pl-PL"/>
          </a:p>
        </p:txBody>
      </p:sp>
    </p:spTree>
    <p:extLst>
      <p:ext uri="{BB962C8B-B14F-4D97-AF65-F5344CB8AC3E}">
        <p14:creationId xmlns:p14="http://schemas.microsoft.com/office/powerpoint/2010/main" val="3533158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22ABF0-9E84-AD1F-A53E-B848F07EB010}"/>
              </a:ext>
            </a:extLst>
          </p:cNvPr>
          <p:cNvSpPr>
            <a:spLocks noGrp="1"/>
          </p:cNvSpPr>
          <p:nvPr>
            <p:ph type="title"/>
          </p:nvPr>
        </p:nvSpPr>
        <p:spPr>
          <a:xfrm>
            <a:off x="838200" y="1118507"/>
            <a:ext cx="10515600" cy="572181"/>
          </a:xfrm>
        </p:spPr>
        <p:txBody>
          <a:bodyPr>
            <a:normAutofit/>
          </a:bodyPr>
          <a:lstStyle/>
          <a:p>
            <a:pPr algn="ctr"/>
            <a:r>
              <a:rPr lang="pl-PL" sz="2000" b="1" dirty="0">
                <a:latin typeface="Times New Roman" panose="02020603050405020304" pitchFamily="18" charset="0"/>
                <a:cs typeface="Times New Roman" panose="02020603050405020304" pitchFamily="18" charset="0"/>
              </a:rPr>
              <a:t>NAJWAŻNIEJSZE KOMPETNCJE SENATU  W OBSZARZE LEGISLACJI</a:t>
            </a:r>
          </a:p>
        </p:txBody>
      </p:sp>
      <p:sp>
        <p:nvSpPr>
          <p:cNvPr id="3" name="Symbol zastępczy zawartości 2">
            <a:extLst>
              <a:ext uri="{FF2B5EF4-FFF2-40B4-BE49-F238E27FC236}">
                <a16:creationId xmlns:a16="http://schemas.microsoft.com/office/drawing/2014/main" id="{6F96F711-8A1A-3C30-107D-4B6A2EB24EAA}"/>
              </a:ext>
            </a:extLst>
          </p:cNvPr>
          <p:cNvSpPr>
            <a:spLocks noGrp="1"/>
          </p:cNvSpPr>
          <p:nvPr>
            <p:ph idx="1"/>
          </p:nvPr>
        </p:nvSpPr>
        <p:spPr/>
        <p:txBody>
          <a:bodyPr>
            <a:normAutofit/>
          </a:bodyPr>
          <a:lstStyle/>
          <a:p>
            <a:endParaRPr lang="pl-PL" sz="2000" dirty="0">
              <a:latin typeface="Times New Roman" panose="02020603050405020304" pitchFamily="18" charset="0"/>
              <a:cs typeface="Times New Roman" panose="02020603050405020304" pitchFamily="18" charset="0"/>
            </a:endParaRPr>
          </a:p>
          <a:p>
            <a:r>
              <a:rPr lang="pl-PL" sz="2000" dirty="0">
                <a:latin typeface="Times New Roman" panose="02020603050405020304" pitchFamily="18" charset="0"/>
                <a:cs typeface="Times New Roman" panose="02020603050405020304" pitchFamily="18" charset="0"/>
              </a:rPr>
              <a:t>Udział Senatu wraz z Sejmem w  procesie ustawodawczym.</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Przygotowywanie projektów ustaw wykonujących zalecenia zawarte w wyrokach Trybunału Konstytucyjnego.</a:t>
            </a:r>
            <a:endParaRPr lang="pl-PL" sz="2000" dirty="0">
              <a:latin typeface="Times New Roman" panose="02020603050405020304" pitchFamily="18" charset="0"/>
              <a:cs typeface="Times New Roman" panose="02020603050405020304" pitchFamily="18" charset="0"/>
            </a:endParaRPr>
          </a:p>
          <a:p>
            <a:r>
              <a:rPr lang="pl-PL" sz="2000" dirty="0">
                <a:latin typeface="Times New Roman" panose="02020603050405020304" pitchFamily="18" charset="0"/>
                <a:cs typeface="Times New Roman" panose="02020603050405020304" pitchFamily="18" charset="0"/>
              </a:rPr>
              <a:t>Inicjatywa ustawodawcza Senatu.</a:t>
            </a:r>
          </a:p>
          <a:p>
            <a:r>
              <a:rPr lang="pl-PL" sz="2000" dirty="0">
                <a:latin typeface="Times New Roman" panose="02020603050405020304" pitchFamily="18" charset="0"/>
                <a:cs typeface="Times New Roman" panose="02020603050405020304" pitchFamily="18" charset="0"/>
              </a:rPr>
              <a:t>Współpraca Senatu z Sejmem, Radą Ministrów oraz Prezydentem w sprawach związanych z członkostwem Rzeczypospolitej Polskiej w Unii Europejskiej.</a:t>
            </a:r>
          </a:p>
          <a:p>
            <a:pPr marL="0" indent="0">
              <a:buNone/>
            </a:pPr>
            <a:r>
              <a:rPr lang="pl-PL" sz="2000" dirty="0">
                <a:latin typeface="Times New Roman" panose="02020603050405020304" pitchFamily="18" charset="0"/>
                <a:cs typeface="Times New Roman" panose="02020603050405020304" pitchFamily="18" charset="0"/>
              </a:rPr>
              <a:t> </a:t>
            </a:r>
          </a:p>
          <a:p>
            <a:endParaRPr lang="pl-PL" sz="2000"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pl-PL" sz="2000" b="1" i="0" u="none" strike="noStrike" kern="1200" cap="none" spc="0" normalizeH="0" baseline="0" noProof="0" dirty="0">
              <a:ln>
                <a:noFill/>
              </a:ln>
              <a:solidFill>
                <a:srgbClr val="CC0000"/>
              </a:solidFill>
              <a:effectLst/>
              <a:uLnTx/>
              <a:uFillTx/>
              <a:latin typeface="Times New Roman" panose="02020603050405020304" pitchFamily="18" charset="0"/>
              <a:ea typeface="+mn-ea"/>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id="{451C8C43-3290-C2F9-C51A-B8123F8BE266}"/>
              </a:ext>
            </a:extLst>
          </p:cNvPr>
          <p:cNvSpPr>
            <a:spLocks noGrp="1"/>
          </p:cNvSpPr>
          <p:nvPr>
            <p:ph type="sldNum" sz="quarter" idx="12"/>
          </p:nvPr>
        </p:nvSpPr>
        <p:spPr/>
        <p:txBody>
          <a:bodyPr/>
          <a:lstStyle/>
          <a:p>
            <a:fld id="{453BB134-82F7-4F0E-A3FF-CEA6FDEF8B86}" type="slidenum">
              <a:rPr lang="pl-PL" smtClean="0"/>
              <a:t>3</a:t>
            </a:fld>
            <a:endParaRPr lang="pl-PL"/>
          </a:p>
        </p:txBody>
      </p:sp>
    </p:spTree>
    <p:extLst>
      <p:ext uri="{BB962C8B-B14F-4D97-AF65-F5344CB8AC3E}">
        <p14:creationId xmlns:p14="http://schemas.microsoft.com/office/powerpoint/2010/main" val="873718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9E1D3B-E964-31F8-0C46-B7F10CDDCF97}"/>
              </a:ext>
            </a:extLst>
          </p:cNvPr>
          <p:cNvSpPr>
            <a:spLocks noGrp="1"/>
          </p:cNvSpPr>
          <p:nvPr>
            <p:ph type="title"/>
          </p:nvPr>
        </p:nvSpPr>
        <p:spPr>
          <a:xfrm>
            <a:off x="838200" y="793213"/>
            <a:ext cx="10515600" cy="694063"/>
          </a:xfrm>
        </p:spPr>
        <p:txBody>
          <a:bodyPr>
            <a:normAutofit/>
          </a:bodyPr>
          <a:lstStyle/>
          <a:p>
            <a:pPr algn="ctr"/>
            <a:r>
              <a:rPr lang="pl-PL" sz="2000" b="1" dirty="0">
                <a:latin typeface="Times New Roman" panose="02020603050405020304" pitchFamily="18" charset="0"/>
                <a:cs typeface="Times New Roman" panose="02020603050405020304" pitchFamily="18" charset="0"/>
              </a:rPr>
              <a:t>NAJWAŻNIEJSZE AKTY PRAWNE REGULUJĄCE PRACE SENATU</a:t>
            </a:r>
          </a:p>
        </p:txBody>
      </p:sp>
      <p:sp>
        <p:nvSpPr>
          <p:cNvPr id="3" name="Symbol zastępczy zawartości 2">
            <a:extLst>
              <a:ext uri="{FF2B5EF4-FFF2-40B4-BE49-F238E27FC236}">
                <a16:creationId xmlns:a16="http://schemas.microsoft.com/office/drawing/2014/main" id="{A4AA14E8-4311-A297-3880-FB8883C46FCA}"/>
              </a:ext>
            </a:extLst>
          </p:cNvPr>
          <p:cNvSpPr>
            <a:spLocks noGrp="1"/>
          </p:cNvSpPr>
          <p:nvPr>
            <p:ph idx="1"/>
          </p:nvPr>
        </p:nvSpPr>
        <p:spPr>
          <a:xfrm>
            <a:off x="838200" y="1487277"/>
            <a:ext cx="10515600" cy="4689686"/>
          </a:xfrm>
        </p:spPr>
        <p:txBody>
          <a:bodyPr/>
          <a:lstStyle/>
          <a:p>
            <a:pPr marL="0" indent="0" algn="just">
              <a:buNone/>
            </a:pPr>
            <a:endParaRPr lang="pl-PL" sz="2000" i="0" cap="all" dirty="0">
              <a:solidFill>
                <a:srgbClr val="000000"/>
              </a:solidFill>
              <a:effectLst/>
              <a:latin typeface="Times New Roman" panose="02020603050405020304" pitchFamily="18" charset="0"/>
              <a:cs typeface="Times New Roman" panose="02020603050405020304" pitchFamily="18" charset="0"/>
            </a:endParaRPr>
          </a:p>
          <a:p>
            <a:pPr marL="0" indent="0" algn="just">
              <a:buNone/>
            </a:pPr>
            <a:r>
              <a:rPr lang="pl-PL" sz="2000" b="1" i="0" cap="all" dirty="0">
                <a:solidFill>
                  <a:srgbClr val="000000"/>
                </a:solidFill>
                <a:effectLst/>
                <a:latin typeface="Times New Roman" panose="02020603050405020304" pitchFamily="18" charset="0"/>
                <a:cs typeface="Times New Roman" panose="02020603050405020304" pitchFamily="18" charset="0"/>
              </a:rPr>
              <a:t>KONSTYTUCJA RZECZYPOSPOLITEJ POLSKIEJ ustawa </a:t>
            </a:r>
            <a:r>
              <a:rPr lang="pl-PL" sz="2000" b="1" i="0" dirty="0">
                <a:solidFill>
                  <a:srgbClr val="333333"/>
                </a:solidFill>
                <a:effectLst/>
                <a:latin typeface="Times New Roman" panose="02020603050405020304" pitchFamily="18" charset="0"/>
                <a:cs typeface="Times New Roman" panose="02020603050405020304" pitchFamily="18" charset="0"/>
              </a:rPr>
              <a:t>z dnia 2 kwietnia 1997 r. (Dz.U. poz. 483, z </a:t>
            </a:r>
            <a:r>
              <a:rPr lang="pl-PL" sz="2000" b="1" i="0" dirty="0" err="1">
                <a:solidFill>
                  <a:srgbClr val="333333"/>
                </a:solidFill>
                <a:effectLst/>
                <a:latin typeface="Times New Roman" panose="02020603050405020304" pitchFamily="18" charset="0"/>
                <a:cs typeface="Times New Roman" panose="02020603050405020304" pitchFamily="18" charset="0"/>
              </a:rPr>
              <a:t>późn</a:t>
            </a:r>
            <a:r>
              <a:rPr lang="pl-PL" sz="2000" b="1" dirty="0">
                <a:solidFill>
                  <a:srgbClr val="333333"/>
                </a:solidFill>
                <a:latin typeface="Times New Roman" panose="02020603050405020304" pitchFamily="18" charset="0"/>
                <a:cs typeface="Times New Roman" panose="02020603050405020304" pitchFamily="18" charset="0"/>
              </a:rPr>
              <a:t>. zm.)</a:t>
            </a:r>
            <a:endParaRPr lang="pl-PL" sz="2000" b="1" strike="noStrike" dirty="0">
              <a:solidFill>
                <a:srgbClr val="CC0000"/>
              </a:solidFill>
              <a:latin typeface="Times New Roman" panose="02020603050405020304" pitchFamily="18" charset="0"/>
              <a:cs typeface="Times New Roman" panose="02020603050405020304" pitchFamily="18" charset="0"/>
            </a:endParaRPr>
          </a:p>
          <a:p>
            <a:pPr marL="0" indent="0" algn="just">
              <a:buNone/>
            </a:pPr>
            <a:endParaRPr lang="pl-PL" sz="2000" b="1" i="0" cap="all" dirty="0">
              <a:solidFill>
                <a:srgbClr val="000000"/>
              </a:solidFill>
              <a:effectLst/>
              <a:latin typeface="Times New Roman" panose="02020603050405020304" pitchFamily="18" charset="0"/>
              <a:cs typeface="Times New Roman" panose="02020603050405020304" pitchFamily="18" charset="0"/>
            </a:endParaRPr>
          </a:p>
          <a:p>
            <a:pPr marL="0" indent="0" algn="just">
              <a:buNone/>
            </a:pPr>
            <a:r>
              <a:rPr lang="pl-PL" sz="2000" b="1" i="0" cap="all" dirty="0">
                <a:solidFill>
                  <a:srgbClr val="000000"/>
                </a:solidFill>
                <a:effectLst/>
                <a:latin typeface="Times New Roman" panose="02020603050405020304" pitchFamily="18" charset="0"/>
                <a:cs typeface="Times New Roman" panose="02020603050405020304" pitchFamily="18" charset="0"/>
              </a:rPr>
              <a:t>USTAWA </a:t>
            </a:r>
            <a:r>
              <a:rPr kumimoji="0" lang="pl-PL" sz="2000" b="1" i="0"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z dnia 9 maja 1996 r. </a:t>
            </a:r>
            <a:r>
              <a:rPr lang="pl-PL" sz="2000" b="1" i="0" cap="all" dirty="0">
                <a:solidFill>
                  <a:srgbClr val="000000"/>
                </a:solidFill>
                <a:effectLst/>
                <a:latin typeface="Times New Roman" panose="02020603050405020304" pitchFamily="18" charset="0"/>
                <a:cs typeface="Times New Roman" panose="02020603050405020304" pitchFamily="18" charset="0"/>
              </a:rPr>
              <a:t>O  WYKONYWANIU MANDATU POSŁA I </a:t>
            </a:r>
            <a:r>
              <a:rPr lang="pl-PL" sz="2000" b="1" i="0" cap="all">
                <a:solidFill>
                  <a:srgbClr val="000000"/>
                </a:solidFill>
                <a:effectLst/>
                <a:latin typeface="Times New Roman" panose="02020603050405020304" pitchFamily="18" charset="0"/>
                <a:cs typeface="Times New Roman" panose="02020603050405020304" pitchFamily="18" charset="0"/>
              </a:rPr>
              <a:t>SENATORA (</a:t>
            </a:r>
            <a:r>
              <a:rPr lang="pl-PL" sz="2000" b="1" i="0" cap="all" dirty="0">
                <a:solidFill>
                  <a:srgbClr val="000000"/>
                </a:solidFill>
                <a:effectLst/>
                <a:latin typeface="Times New Roman" panose="02020603050405020304" pitchFamily="18" charset="0"/>
                <a:cs typeface="Times New Roman" panose="02020603050405020304" pitchFamily="18" charset="0"/>
              </a:rPr>
              <a:t>Dz.U</a:t>
            </a:r>
            <a:r>
              <a:rPr lang="pl-PL" sz="2000" b="1" cap="all" dirty="0">
                <a:solidFill>
                  <a:srgbClr val="000000"/>
                </a:solidFill>
                <a:latin typeface="Times New Roman" panose="02020603050405020304" pitchFamily="18" charset="0"/>
                <a:cs typeface="Times New Roman" panose="02020603050405020304" pitchFamily="18" charset="0"/>
              </a:rPr>
              <a:t>.</a:t>
            </a:r>
            <a:r>
              <a:rPr lang="pl-PL" sz="2000" b="1" i="0" cap="all" dirty="0">
                <a:solidFill>
                  <a:srgbClr val="000000"/>
                </a:solidFill>
                <a:effectLst/>
                <a:latin typeface="Times New Roman" panose="02020603050405020304" pitchFamily="18" charset="0"/>
                <a:cs typeface="Times New Roman" panose="02020603050405020304" pitchFamily="18" charset="0"/>
              </a:rPr>
              <a:t> 2022 R. POZ. 1339) </a:t>
            </a:r>
            <a:endParaRPr lang="pl-PL" sz="2000" b="1" i="0" u="none" strike="noStrike" dirty="0">
              <a:solidFill>
                <a:srgbClr val="CC0000"/>
              </a:solidFill>
              <a:effectLst/>
              <a:latin typeface="Times New Roman" panose="02020603050405020304" pitchFamily="18" charset="0"/>
              <a:cs typeface="Times New Roman" panose="02020603050405020304" pitchFamily="18" charset="0"/>
            </a:endParaRPr>
          </a:p>
          <a:p>
            <a:pPr marL="0" indent="0">
              <a:buNone/>
            </a:pPr>
            <a:endParaRPr lang="pl-PL" sz="2000" b="1" i="0" cap="all" dirty="0">
              <a:solidFill>
                <a:srgbClr val="000000"/>
              </a:solidFill>
              <a:effectLst/>
              <a:latin typeface="Times New Roman" panose="02020603050405020304" pitchFamily="18" charset="0"/>
              <a:cs typeface="Times New Roman" panose="02020603050405020304" pitchFamily="18" charset="0"/>
            </a:endParaRPr>
          </a:p>
          <a:p>
            <a:pPr marL="0" indent="0">
              <a:buNone/>
            </a:pPr>
            <a:r>
              <a:rPr lang="pl-PL" sz="2000" b="1" i="0" cap="all" dirty="0">
                <a:solidFill>
                  <a:srgbClr val="000000"/>
                </a:solidFill>
                <a:effectLst/>
                <a:latin typeface="Times New Roman" panose="02020603050405020304" pitchFamily="18" charset="0"/>
                <a:cs typeface="Times New Roman" panose="02020603050405020304" pitchFamily="18" charset="0"/>
              </a:rPr>
              <a:t>Ustawa </a:t>
            </a:r>
            <a:r>
              <a:rPr kumimoji="0" lang="pl-PL" sz="2000" b="1" i="0"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z dnia 8 października 2010 r. O WSPÓŁPRACY RADY</a:t>
            </a:r>
            <a:r>
              <a:rPr kumimoji="0" lang="pl-PL" sz="2000" b="1" i="0" u="none" strike="noStrike" kern="1200" cap="none" spc="0" normalizeH="0" noProof="0" dirty="0">
                <a:ln>
                  <a:noFill/>
                </a:ln>
                <a:solidFill>
                  <a:srgbClr val="333333"/>
                </a:solidFill>
                <a:effectLst/>
                <a:uLnTx/>
                <a:uFillTx/>
                <a:latin typeface="Times New Roman" panose="02020603050405020304" pitchFamily="18" charset="0"/>
                <a:cs typeface="Times New Roman" panose="02020603050405020304" pitchFamily="18" charset="0"/>
              </a:rPr>
              <a:t> MINISTRÓW </a:t>
            </a:r>
            <a:r>
              <a:rPr lang="pl-PL" sz="2000" b="1" dirty="0">
                <a:solidFill>
                  <a:srgbClr val="333333"/>
                </a:solidFill>
                <a:latin typeface="Times New Roman" panose="02020603050405020304" pitchFamily="18" charset="0"/>
                <a:cs typeface="Times New Roman" panose="02020603050405020304" pitchFamily="18" charset="0"/>
              </a:rPr>
              <a:t>Z SEJMEM I SENATEM W SPRAWACH ZWIĄZANYCH Z CZŁONKOSTWEM RZECZYPOSPOLITEJ POLSKIEJ W UNII EUROPEJSKIEJ</a:t>
            </a:r>
            <a:r>
              <a:rPr kumimoji="0" lang="pl-PL" sz="2000" b="1" i="0"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  (Dz.U. poz. 1395)</a:t>
            </a:r>
            <a:endParaRPr lang="pl-PL" sz="2000" b="1" i="0" u="none" strike="noStrike" dirty="0">
              <a:solidFill>
                <a:srgbClr val="CC0000"/>
              </a:solidFill>
              <a:effectLst/>
              <a:latin typeface="Times New Roman" panose="02020603050405020304" pitchFamily="18" charset="0"/>
              <a:cs typeface="Times New Roman" panose="02020603050405020304" pitchFamily="18" charset="0"/>
            </a:endParaRPr>
          </a:p>
          <a:p>
            <a:pPr marL="0" indent="0">
              <a:buNone/>
            </a:pPr>
            <a:endParaRPr lang="pl-PL" sz="2000" b="1" i="0" u="none" strike="noStrike" dirty="0">
              <a:solidFill>
                <a:srgbClr val="CC0000"/>
              </a:solidFill>
              <a:effectLst/>
              <a:latin typeface="Times New Roman" panose="02020603050405020304" pitchFamily="18" charset="0"/>
              <a:cs typeface="Times New Roman" panose="02020603050405020304" pitchFamily="18" charset="0"/>
            </a:endParaRPr>
          </a:p>
          <a:p>
            <a:pPr marL="0" indent="0" algn="ctr">
              <a:buNone/>
            </a:pPr>
            <a:r>
              <a:rPr lang="pl-PL" sz="2000" b="1" i="0" cap="all" dirty="0">
                <a:solidFill>
                  <a:srgbClr val="000000"/>
                </a:solidFill>
                <a:effectLst/>
                <a:latin typeface="Times New Roman" panose="02020603050405020304" pitchFamily="18" charset="0"/>
                <a:cs typeface="Times New Roman" panose="02020603050405020304" pitchFamily="18" charset="0"/>
              </a:rPr>
              <a:t>UCHWAŁA SENATU RZECZYPOSPOLITEJ POLSKIEJ W SPRAWIE REGULAMINU SENATU (OGŁASZANY W Monitorze polskim)</a:t>
            </a:r>
          </a:p>
          <a:p>
            <a:pPr marL="0" indent="0" algn="just">
              <a:buNone/>
            </a:pPr>
            <a:endParaRPr lang="pl-PL" sz="1400" b="1" i="0" dirty="0">
              <a:solidFill>
                <a:srgbClr val="333333"/>
              </a:solidFill>
              <a:effectLst/>
              <a:latin typeface="Noto Serif" panose="02020600060500020200" pitchFamily="18" charset="0"/>
            </a:endParaRPr>
          </a:p>
          <a:p>
            <a:pPr marL="0" indent="0" algn="just">
              <a:buNone/>
            </a:pPr>
            <a:endParaRPr lang="pl-PL" sz="2000" b="1" i="0" cap="all" dirty="0">
              <a:solidFill>
                <a:srgbClr val="000000"/>
              </a:solidFill>
              <a:effectLst/>
              <a:latin typeface="inherit"/>
            </a:endParaRPr>
          </a:p>
          <a:p>
            <a:pPr marL="0" indent="0" algn="just">
              <a:buNone/>
            </a:pPr>
            <a:endParaRPr lang="pl-PL" b="1" i="0" dirty="0">
              <a:solidFill>
                <a:srgbClr val="333333"/>
              </a:solidFill>
              <a:effectLst/>
              <a:latin typeface="Noto Serif" panose="02020600060500020200" pitchFamily="18" charset="0"/>
            </a:endParaRPr>
          </a:p>
          <a:p>
            <a:endParaRPr lang="pl-PL" dirty="0"/>
          </a:p>
        </p:txBody>
      </p:sp>
      <p:sp>
        <p:nvSpPr>
          <p:cNvPr id="4" name="Symbol zastępczy numeru slajdu 3">
            <a:extLst>
              <a:ext uri="{FF2B5EF4-FFF2-40B4-BE49-F238E27FC236}">
                <a16:creationId xmlns:a16="http://schemas.microsoft.com/office/drawing/2014/main" id="{39A6070B-D505-B8FD-518B-A648F0B545B6}"/>
              </a:ext>
            </a:extLst>
          </p:cNvPr>
          <p:cNvSpPr>
            <a:spLocks noGrp="1"/>
          </p:cNvSpPr>
          <p:nvPr>
            <p:ph type="sldNum" sz="quarter" idx="12"/>
          </p:nvPr>
        </p:nvSpPr>
        <p:spPr/>
        <p:txBody>
          <a:bodyPr/>
          <a:lstStyle/>
          <a:p>
            <a:fld id="{453BB134-82F7-4F0E-A3FF-CEA6FDEF8B86}" type="slidenum">
              <a:rPr lang="pl-PL" smtClean="0"/>
              <a:t>4</a:t>
            </a:fld>
            <a:endParaRPr lang="pl-PL"/>
          </a:p>
        </p:txBody>
      </p:sp>
    </p:spTree>
    <p:extLst>
      <p:ext uri="{BB962C8B-B14F-4D97-AF65-F5344CB8AC3E}">
        <p14:creationId xmlns:p14="http://schemas.microsoft.com/office/powerpoint/2010/main" val="4197279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691016-C76E-D591-E99C-F1966FFDE242}"/>
              </a:ext>
            </a:extLst>
          </p:cNvPr>
          <p:cNvSpPr>
            <a:spLocks noGrp="1"/>
          </p:cNvSpPr>
          <p:nvPr>
            <p:ph type="title"/>
          </p:nvPr>
        </p:nvSpPr>
        <p:spPr>
          <a:xfrm>
            <a:off x="838200" y="1151792"/>
            <a:ext cx="10515600" cy="538896"/>
          </a:xfrm>
        </p:spPr>
        <p:txBody>
          <a:bodyPr>
            <a:normAutofit/>
          </a:bodyPr>
          <a:lstStyle/>
          <a:p>
            <a:pPr algn="ctr"/>
            <a:r>
              <a:rPr lang="pl-PL" sz="2000" b="1" dirty="0">
                <a:latin typeface="Times New Roman" panose="02020603050405020304" pitchFamily="18" charset="0"/>
                <a:cs typeface="Times New Roman" panose="02020603050405020304" pitchFamily="18" charset="0"/>
              </a:rPr>
              <a:t>SENAT PODSTAWOWE INFORMACJE</a:t>
            </a:r>
          </a:p>
        </p:txBody>
      </p:sp>
      <p:sp>
        <p:nvSpPr>
          <p:cNvPr id="3" name="Symbol zastępczy zawartości 2">
            <a:extLst>
              <a:ext uri="{FF2B5EF4-FFF2-40B4-BE49-F238E27FC236}">
                <a16:creationId xmlns:a16="http://schemas.microsoft.com/office/drawing/2014/main" id="{74C5EA92-ED35-9064-18E3-41A508B1270B}"/>
              </a:ext>
            </a:extLst>
          </p:cNvPr>
          <p:cNvSpPr>
            <a:spLocks noGrp="1"/>
          </p:cNvSpPr>
          <p:nvPr>
            <p:ph idx="1"/>
          </p:nvPr>
        </p:nvSpPr>
        <p:spPr/>
        <p:txBody>
          <a:bodyPr/>
          <a:lstStyle/>
          <a:p>
            <a:pPr marL="0" indent="0" algn="just">
              <a:lnSpc>
                <a:spcPct val="107000"/>
              </a:lnSpc>
              <a:spcAft>
                <a:spcPts val="800"/>
              </a:spcAft>
              <a:buNone/>
            </a:pPr>
            <a:r>
              <a:rPr lang="pl-PL" sz="2800" dirty="0">
                <a:effectLst/>
                <a:latin typeface="Times New Roman" panose="02020603050405020304" pitchFamily="18" charset="0"/>
                <a:ea typeface="Calibri" panose="020F0502020204030204" pitchFamily="34" charset="0"/>
                <a:cs typeface="Times New Roman" panose="02020603050405020304" pitchFamily="18" charset="0"/>
              </a:rPr>
              <a:t>Senat Rzeczypospolitej Polskiej jest organem władzy ustawodawczej, którego funkcjonowanie i zadania są określone w IV rozdziale Konstytucji.</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l-PL" sz="2800" dirty="0">
                <a:effectLst/>
                <a:latin typeface="Times New Roman" panose="02020603050405020304" pitchFamily="18" charset="0"/>
                <a:ea typeface="Calibri" panose="020F0502020204030204" pitchFamily="34" charset="0"/>
                <a:cs typeface="Times New Roman" panose="02020603050405020304" pitchFamily="18" charset="0"/>
              </a:rPr>
              <a:t>Jako jeden z  dwóch organów władzy ustawodawczej Senat ma prawo do inicjatywy ustawodawczej i uczestniczy w uchwalaniu ustaw. Są to dwa zasadnicze zadania Senatu w obszarze legislacji. </a:t>
            </a:r>
          </a:p>
          <a:p>
            <a:pPr marL="0" indent="0" algn="just">
              <a:lnSpc>
                <a:spcPct val="107000"/>
              </a:lnSpc>
              <a:spcAft>
                <a:spcPts val="800"/>
              </a:spcAft>
              <a:buNone/>
            </a:pPr>
            <a:r>
              <a:rPr lang="pl-PL" sz="2800" b="1" dirty="0">
                <a:effectLst/>
                <a:latin typeface="Times New Roman" panose="02020603050405020304" pitchFamily="18" charset="0"/>
                <a:ea typeface="Calibri" panose="020F0502020204030204" pitchFamily="34" charset="0"/>
                <a:cs typeface="Times New Roman" panose="02020603050405020304" pitchFamily="18" charset="0"/>
              </a:rPr>
              <a:t>Organami Senatu są</a:t>
            </a:r>
            <a:r>
              <a:rPr lang="pl-PL" sz="2800" dirty="0">
                <a:effectLst/>
                <a:latin typeface="Times New Roman" panose="02020603050405020304" pitchFamily="18" charset="0"/>
                <a:ea typeface="Calibri" panose="020F0502020204030204" pitchFamily="34" charset="0"/>
                <a:cs typeface="Times New Roman" panose="02020603050405020304" pitchFamily="18" charset="0"/>
              </a:rPr>
              <a:t>: Marszałek Senatu, Prezydium Senatu, Konwent Seniorów, komisje Senatu.</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l-PL"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
        <p:nvSpPr>
          <p:cNvPr id="4" name="Symbol zastępczy numeru slajdu 3">
            <a:extLst>
              <a:ext uri="{FF2B5EF4-FFF2-40B4-BE49-F238E27FC236}">
                <a16:creationId xmlns:a16="http://schemas.microsoft.com/office/drawing/2014/main" id="{B3EC0384-09BB-D035-8B76-0E96BC8D6934}"/>
              </a:ext>
            </a:extLst>
          </p:cNvPr>
          <p:cNvSpPr>
            <a:spLocks noGrp="1"/>
          </p:cNvSpPr>
          <p:nvPr>
            <p:ph type="sldNum" sz="quarter" idx="12"/>
          </p:nvPr>
        </p:nvSpPr>
        <p:spPr/>
        <p:txBody>
          <a:bodyPr/>
          <a:lstStyle/>
          <a:p>
            <a:fld id="{453BB134-82F7-4F0E-A3FF-CEA6FDEF8B86}" type="slidenum">
              <a:rPr lang="pl-PL" smtClean="0"/>
              <a:t>5</a:t>
            </a:fld>
            <a:endParaRPr lang="pl-PL"/>
          </a:p>
        </p:txBody>
      </p:sp>
    </p:spTree>
    <p:extLst>
      <p:ext uri="{BB962C8B-B14F-4D97-AF65-F5344CB8AC3E}">
        <p14:creationId xmlns:p14="http://schemas.microsoft.com/office/powerpoint/2010/main" val="1823771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1313D6-A9DD-893B-FFED-66ABEF20F538}"/>
              </a:ext>
            </a:extLst>
          </p:cNvPr>
          <p:cNvSpPr>
            <a:spLocks noGrp="1"/>
          </p:cNvSpPr>
          <p:nvPr>
            <p:ph type="title"/>
          </p:nvPr>
        </p:nvSpPr>
        <p:spPr>
          <a:xfrm>
            <a:off x="838200" y="931984"/>
            <a:ext cx="10515600" cy="536331"/>
          </a:xfrm>
        </p:spPr>
        <p:txBody>
          <a:bodyPr>
            <a:normAutofit/>
          </a:bodyPr>
          <a:lstStyle/>
          <a:p>
            <a:pPr algn="ctr"/>
            <a:r>
              <a:rPr lang="pl-PL" sz="2000" b="1" dirty="0">
                <a:solidFill>
                  <a:prstClr val="black"/>
                </a:solidFill>
                <a:latin typeface="Times New Roman" panose="02020603050405020304" pitchFamily="18" charset="0"/>
                <a:cs typeface="Times New Roman" panose="02020603050405020304" pitchFamily="18" charset="0"/>
              </a:rPr>
              <a:t>SENAT PODSTAWOWE INFORMACJE</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66A79BE8-BDEB-27FE-DB08-32AEF79F4969}"/>
              </a:ext>
            </a:extLst>
          </p:cNvPr>
          <p:cNvSpPr>
            <a:spLocks noGrp="1"/>
          </p:cNvSpPr>
          <p:nvPr>
            <p:ph idx="1"/>
          </p:nvPr>
        </p:nvSpPr>
        <p:spPr/>
        <p:txBody>
          <a:bodyPr/>
          <a:lstStyle/>
          <a:p>
            <a:pPr marL="0" indent="0" algn="just">
              <a:lnSpc>
                <a:spcPct val="107000"/>
              </a:lnSpc>
              <a:spcAft>
                <a:spcPts val="800"/>
              </a:spcAft>
              <a:buNone/>
            </a:pPr>
            <a:r>
              <a:rPr lang="pl-PL" sz="2800" dirty="0">
                <a:effectLst/>
                <a:latin typeface="Times New Roman" panose="02020603050405020304" pitchFamily="18" charset="0"/>
                <a:ea typeface="Calibri" panose="020F0502020204030204" pitchFamily="34" charset="0"/>
                <a:cs typeface="Times New Roman" panose="02020603050405020304" pitchFamily="18" charset="0"/>
              </a:rPr>
              <a:t>Senat bierze udział w usuwaniu niezgodności ustawy z Konstytucją w  zakresie stwierdzonym przez Trybunał Konstytucyjny, działający na skutek wniosku prezydenckiego skierowanego do Trybunału Konstytucyjnego  przed podpisaniem ustawy przez głowę państwa. </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
        <p:nvSpPr>
          <p:cNvPr id="4" name="Symbol zastępczy numeru slajdu 3">
            <a:extLst>
              <a:ext uri="{FF2B5EF4-FFF2-40B4-BE49-F238E27FC236}">
                <a16:creationId xmlns:a16="http://schemas.microsoft.com/office/drawing/2014/main" id="{8C27B7F4-78AA-CB12-C447-E648FA3D1D09}"/>
              </a:ext>
            </a:extLst>
          </p:cNvPr>
          <p:cNvSpPr>
            <a:spLocks noGrp="1"/>
          </p:cNvSpPr>
          <p:nvPr>
            <p:ph type="sldNum" sz="quarter" idx="12"/>
          </p:nvPr>
        </p:nvSpPr>
        <p:spPr/>
        <p:txBody>
          <a:bodyPr/>
          <a:lstStyle/>
          <a:p>
            <a:fld id="{453BB134-82F7-4F0E-A3FF-CEA6FDEF8B86}" type="slidenum">
              <a:rPr lang="pl-PL" smtClean="0"/>
              <a:t>6</a:t>
            </a:fld>
            <a:endParaRPr lang="pl-PL"/>
          </a:p>
        </p:txBody>
      </p:sp>
    </p:spTree>
    <p:extLst>
      <p:ext uri="{BB962C8B-B14F-4D97-AF65-F5344CB8AC3E}">
        <p14:creationId xmlns:p14="http://schemas.microsoft.com/office/powerpoint/2010/main" val="915111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776884-90E6-33A4-4DA6-18222CBD85A5}"/>
              </a:ext>
            </a:extLst>
          </p:cNvPr>
          <p:cNvSpPr>
            <a:spLocks noGrp="1"/>
          </p:cNvSpPr>
          <p:nvPr>
            <p:ph type="title"/>
          </p:nvPr>
        </p:nvSpPr>
        <p:spPr>
          <a:xfrm>
            <a:off x="838200" y="1037492"/>
            <a:ext cx="10515600" cy="653196"/>
          </a:xfrm>
        </p:spPr>
        <p:txBody>
          <a:bodyPr>
            <a:normAutofit/>
          </a:bodyPr>
          <a:lstStyle/>
          <a:p>
            <a:pPr algn="ctr"/>
            <a:r>
              <a:rPr lang="pl-PL" sz="2000" b="1" dirty="0">
                <a:solidFill>
                  <a:prstClr val="black"/>
                </a:solidFill>
                <a:latin typeface="Times New Roman" panose="02020603050405020304" pitchFamily="18" charset="0"/>
                <a:cs typeface="Times New Roman" panose="02020603050405020304" pitchFamily="18" charset="0"/>
              </a:rPr>
              <a:t>SENAT PODSTAWOWE INFORMACJE</a:t>
            </a:r>
            <a:endParaRPr lang="pl-PL" sz="2000" b="1"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7AAA4D8C-0788-288B-B0BF-69581D377BD4}"/>
              </a:ext>
            </a:extLst>
          </p:cNvPr>
          <p:cNvSpPr>
            <a:spLocks noGrp="1"/>
          </p:cNvSpPr>
          <p:nvPr>
            <p:ph idx="1"/>
          </p:nvPr>
        </p:nvSpPr>
        <p:spPr/>
        <p:txBody>
          <a:bodyPr/>
          <a:lstStyle/>
          <a:p>
            <a:pPr marL="0" indent="0" algn="just">
              <a:lnSpc>
                <a:spcPct val="107000"/>
              </a:lnSpc>
              <a:spcAft>
                <a:spcPts val="800"/>
              </a:spcAft>
              <a:buNone/>
            </a:pPr>
            <a:r>
              <a:rPr lang="pl-PL" sz="2800" dirty="0">
                <a:effectLst/>
                <a:latin typeface="Times New Roman" panose="02020603050405020304" pitchFamily="18" charset="0"/>
                <a:ea typeface="Calibri" panose="020F0502020204030204" pitchFamily="34" charset="0"/>
                <a:cs typeface="Times New Roman" panose="02020603050405020304" pitchFamily="18" charset="0"/>
              </a:rPr>
              <a:t>Konstytucja powierza Marszałkowi Senatu i grupie 30 senatorów obowiązek czuwania nad przestrzeganiem jej postanowień, dając im możliwość występowania do Trybunału Konstytucyjnego z wnioskami w sprawach dotyczących zgodności prawa z  ustawą zasadniczą, a  także zgodności z Konstytucją celów lub działalności partii politycznych. </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
        <p:nvSpPr>
          <p:cNvPr id="4" name="Symbol zastępczy numeru slajdu 3">
            <a:extLst>
              <a:ext uri="{FF2B5EF4-FFF2-40B4-BE49-F238E27FC236}">
                <a16:creationId xmlns:a16="http://schemas.microsoft.com/office/drawing/2014/main" id="{3F0F8417-BC28-CBCD-9CEB-4AE34C146531}"/>
              </a:ext>
            </a:extLst>
          </p:cNvPr>
          <p:cNvSpPr>
            <a:spLocks noGrp="1"/>
          </p:cNvSpPr>
          <p:nvPr>
            <p:ph type="sldNum" sz="quarter" idx="12"/>
          </p:nvPr>
        </p:nvSpPr>
        <p:spPr/>
        <p:txBody>
          <a:bodyPr/>
          <a:lstStyle/>
          <a:p>
            <a:fld id="{453BB134-82F7-4F0E-A3FF-CEA6FDEF8B86}" type="slidenum">
              <a:rPr lang="pl-PL" smtClean="0"/>
              <a:t>7</a:t>
            </a:fld>
            <a:endParaRPr lang="pl-PL"/>
          </a:p>
        </p:txBody>
      </p:sp>
    </p:spTree>
    <p:extLst>
      <p:ext uri="{BB962C8B-B14F-4D97-AF65-F5344CB8AC3E}">
        <p14:creationId xmlns:p14="http://schemas.microsoft.com/office/powerpoint/2010/main" val="1772600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FF0B90-7710-426A-0DE5-92A3CF6C5A3C}"/>
              </a:ext>
            </a:extLst>
          </p:cNvPr>
          <p:cNvSpPr>
            <a:spLocks noGrp="1"/>
          </p:cNvSpPr>
          <p:nvPr>
            <p:ph type="title"/>
          </p:nvPr>
        </p:nvSpPr>
        <p:spPr>
          <a:xfrm>
            <a:off x="838200" y="1063869"/>
            <a:ext cx="10515600" cy="626819"/>
          </a:xfrm>
        </p:spPr>
        <p:txBody>
          <a:bodyPr>
            <a:normAutofit/>
          </a:bodyPr>
          <a:lstStyle/>
          <a:p>
            <a:pPr algn="ctr"/>
            <a:r>
              <a:rPr lang="pl-PL" sz="2000" b="1" dirty="0">
                <a:solidFill>
                  <a:prstClr val="black"/>
                </a:solidFill>
                <a:latin typeface="Times New Roman" panose="02020603050405020304" pitchFamily="18" charset="0"/>
                <a:cs typeface="Times New Roman" panose="02020603050405020304" pitchFamily="18" charset="0"/>
              </a:rPr>
              <a:t>SENAT PODSTAWOWE INFORMACJE</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677FB30F-9E1F-00DD-E091-E3D0E16AA1FF}"/>
              </a:ext>
            </a:extLst>
          </p:cNvPr>
          <p:cNvSpPr>
            <a:spLocks noGrp="1"/>
          </p:cNvSpPr>
          <p:nvPr>
            <p:ph idx="1"/>
          </p:nvPr>
        </p:nvSpPr>
        <p:spPr/>
        <p:txBody>
          <a:bodyPr/>
          <a:lstStyle/>
          <a:p>
            <a:pPr marL="0" indent="0" algn="just">
              <a:lnSpc>
                <a:spcPct val="107000"/>
              </a:lnSpc>
              <a:spcAft>
                <a:spcPts val="800"/>
              </a:spcAft>
              <a:buNone/>
            </a:pPr>
            <a:r>
              <a:rPr lang="pl-PL" sz="2800" dirty="0">
                <a:effectLst/>
                <a:latin typeface="Times New Roman" panose="02020603050405020304" pitchFamily="18" charset="0"/>
                <a:ea typeface="Calibri" panose="020F0502020204030204" pitchFamily="34" charset="0"/>
                <a:cs typeface="Times New Roman" panose="02020603050405020304" pitchFamily="18" charset="0"/>
              </a:rPr>
              <a:t>Rada Ministrów współpracuje z  Senatem i Sejmem w sprawach związanych z członkostwem Rzeczypospolitej w Unii Europejskiej, w szczególności w zakresie stanowienia prawa unijnego, wnoszenia skarg do Trybunału Sprawiedliwości Unii Europejskiej oraz sprawowania przez przedstawicieli rządu prezydencji składów Rady. </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l-PL" sz="2800" dirty="0">
                <a:effectLst/>
                <a:latin typeface="Times New Roman" panose="02020603050405020304" pitchFamily="18" charset="0"/>
                <a:ea typeface="Calibri" panose="020F0502020204030204" pitchFamily="34" charset="0"/>
              </a:rPr>
              <a:t>Senat może podjąć uchwałę dotyczącą wniesienia do Trybunału Sprawiedliwości UE skargi w sprawie naruszenia zasady pomocniczości przez akt prawodawczy Unii.</a:t>
            </a:r>
            <a:endParaRPr lang="pl-PL" dirty="0"/>
          </a:p>
        </p:txBody>
      </p:sp>
      <p:sp>
        <p:nvSpPr>
          <p:cNvPr id="4" name="Symbol zastępczy numeru slajdu 3">
            <a:extLst>
              <a:ext uri="{FF2B5EF4-FFF2-40B4-BE49-F238E27FC236}">
                <a16:creationId xmlns:a16="http://schemas.microsoft.com/office/drawing/2014/main" id="{0F928321-48AE-E1A3-FF39-9AD20C4AB843}"/>
              </a:ext>
            </a:extLst>
          </p:cNvPr>
          <p:cNvSpPr>
            <a:spLocks noGrp="1"/>
          </p:cNvSpPr>
          <p:nvPr>
            <p:ph type="sldNum" sz="quarter" idx="12"/>
          </p:nvPr>
        </p:nvSpPr>
        <p:spPr/>
        <p:txBody>
          <a:bodyPr/>
          <a:lstStyle/>
          <a:p>
            <a:fld id="{453BB134-82F7-4F0E-A3FF-CEA6FDEF8B86}" type="slidenum">
              <a:rPr lang="pl-PL" smtClean="0"/>
              <a:t>8</a:t>
            </a:fld>
            <a:endParaRPr lang="pl-PL"/>
          </a:p>
        </p:txBody>
      </p:sp>
    </p:spTree>
    <p:extLst>
      <p:ext uri="{BB962C8B-B14F-4D97-AF65-F5344CB8AC3E}">
        <p14:creationId xmlns:p14="http://schemas.microsoft.com/office/powerpoint/2010/main" val="1574452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B0C9462-B390-C57E-20BB-7E62552654E3}"/>
              </a:ext>
            </a:extLst>
          </p:cNvPr>
          <p:cNvSpPr>
            <a:spLocks noGrp="1"/>
          </p:cNvSpPr>
          <p:nvPr>
            <p:ph type="title"/>
          </p:nvPr>
        </p:nvSpPr>
        <p:spPr>
          <a:xfrm>
            <a:off x="838200" y="967154"/>
            <a:ext cx="10515600" cy="723534"/>
          </a:xfrm>
        </p:spPr>
        <p:txBody>
          <a:bodyPr>
            <a:normAutofit/>
          </a:bodyPr>
          <a:lstStyle/>
          <a:p>
            <a:pPr algn="ctr"/>
            <a:r>
              <a:rPr lang="pl-PL" sz="2000" b="1" dirty="0">
                <a:solidFill>
                  <a:prstClr val="black"/>
                </a:solidFill>
                <a:latin typeface="Times New Roman" panose="02020603050405020304" pitchFamily="18" charset="0"/>
                <a:cs typeface="Times New Roman" panose="02020603050405020304" pitchFamily="18" charset="0"/>
              </a:rPr>
              <a:t>SENAT PODSTAWOWE INFORMACJE</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1287AB3D-C1DD-E4BA-C6DF-C07C9FB16B81}"/>
              </a:ext>
            </a:extLst>
          </p:cNvPr>
          <p:cNvSpPr>
            <a:spLocks noGrp="1"/>
          </p:cNvSpPr>
          <p:nvPr>
            <p:ph idx="1"/>
          </p:nvPr>
        </p:nvSpPr>
        <p:spPr/>
        <p:txBody>
          <a:bodyPr/>
          <a:lstStyle/>
          <a:p>
            <a:pPr marL="0" indent="0" algn="just">
              <a:lnSpc>
                <a:spcPct val="107000"/>
              </a:lnSpc>
              <a:spcAft>
                <a:spcPts val="800"/>
              </a:spcAft>
              <a:buNone/>
            </a:pPr>
            <a:r>
              <a:rPr lang="pl-PL" sz="2800" dirty="0">
                <a:effectLst/>
                <a:latin typeface="Times New Roman" panose="02020603050405020304" pitchFamily="18" charset="0"/>
                <a:ea typeface="Calibri" panose="020F0502020204030204" pitchFamily="34" charset="0"/>
                <a:cs typeface="Times New Roman" panose="02020603050405020304" pitchFamily="18" charset="0"/>
              </a:rPr>
              <a:t>Istotną rolę ustrojową odgrywa – ukształtowana w praktyce i mająca oparcie w  jego regulaminie – działalność Senatu na rzecz wykonywania orzeczeń Trybunału Konstytucyjnego w przedmiocie ustaw. Orzeczenie Trybunału Konstytucyjnego dotyczące zgodności ustawy z Konstytucją Marszałek Senatu kieruje do Komisji Ustawodawczej w celu zbadania konieczności ewentualnego zainicjowania działań ustawodawczych. Zadaniem tej komisji jest przedłożenie Marszałkowi Senatu wniosku o  podjęcie inicjatywy ustawodawczej.</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
        <p:nvSpPr>
          <p:cNvPr id="4" name="Symbol zastępczy numeru slajdu 3">
            <a:extLst>
              <a:ext uri="{FF2B5EF4-FFF2-40B4-BE49-F238E27FC236}">
                <a16:creationId xmlns:a16="http://schemas.microsoft.com/office/drawing/2014/main" id="{29D7AD83-4129-45B9-2704-5CE94A76F301}"/>
              </a:ext>
            </a:extLst>
          </p:cNvPr>
          <p:cNvSpPr>
            <a:spLocks noGrp="1"/>
          </p:cNvSpPr>
          <p:nvPr>
            <p:ph type="sldNum" sz="quarter" idx="12"/>
          </p:nvPr>
        </p:nvSpPr>
        <p:spPr/>
        <p:txBody>
          <a:bodyPr/>
          <a:lstStyle/>
          <a:p>
            <a:fld id="{453BB134-82F7-4F0E-A3FF-CEA6FDEF8B86}" type="slidenum">
              <a:rPr lang="pl-PL" smtClean="0"/>
              <a:t>9</a:t>
            </a:fld>
            <a:endParaRPr lang="pl-PL"/>
          </a:p>
        </p:txBody>
      </p:sp>
    </p:spTree>
    <p:extLst>
      <p:ext uri="{BB962C8B-B14F-4D97-AF65-F5344CB8AC3E}">
        <p14:creationId xmlns:p14="http://schemas.microsoft.com/office/powerpoint/2010/main" val="250376796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293</TotalTime>
  <Words>1876</Words>
  <Application>Microsoft Office PowerPoint</Application>
  <PresentationFormat>Panoramiczny</PresentationFormat>
  <Paragraphs>133</Paragraphs>
  <Slides>24</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24</vt:i4>
      </vt:variant>
    </vt:vector>
  </HeadingPairs>
  <TitlesOfParts>
    <vt:vector size="31" baseType="lpstr">
      <vt:lpstr>Arial</vt:lpstr>
      <vt:lpstr>Calibri</vt:lpstr>
      <vt:lpstr>Calibri Light</vt:lpstr>
      <vt:lpstr>inherit</vt:lpstr>
      <vt:lpstr>Noto Serif</vt:lpstr>
      <vt:lpstr>Times New Roman</vt:lpstr>
      <vt:lpstr>Motyw pakietu Office</vt:lpstr>
      <vt:lpstr>Prezentacja programu PowerPoint</vt:lpstr>
      <vt:lpstr>Senat podstawowe informacje</vt:lpstr>
      <vt:lpstr>NAJWAŻNIEJSZE KOMPETNCJE SENATU  W OBSZARZE LEGISLACJI</vt:lpstr>
      <vt:lpstr>NAJWAŻNIEJSZE AKTY PRAWNE REGULUJĄCE PRACE SENATU</vt:lpstr>
      <vt:lpstr>SENAT PODSTAWOWE INFORMACJE</vt:lpstr>
      <vt:lpstr>SENAT PODSTAWOWE INFORMACJE</vt:lpstr>
      <vt:lpstr>SENAT PODSTAWOWE INFORMACJE</vt:lpstr>
      <vt:lpstr>SENAT PODSTAWOWE INFORMACJE</vt:lpstr>
      <vt:lpstr>SENAT PODSTAWOWE INFORMACJE</vt:lpstr>
      <vt:lpstr>SENAT PODSTAWOWE INFORMACJE</vt:lpstr>
      <vt:lpstr>SENAT PODSTAWOWE INFORMACJE</vt:lpstr>
      <vt:lpstr>Prezentacja programu PowerPoint</vt:lpstr>
      <vt:lpstr>Prezentacja programu PowerPoint</vt:lpstr>
      <vt:lpstr>SENAT PODSTAWOWE INFORMACJE</vt:lpstr>
      <vt:lpstr>SENAT- WYSŁUCHANIE PUBLICZNE</vt:lpstr>
      <vt:lpstr>SENAT- WYSŁUCHANIE PUBLICZNE</vt:lpstr>
      <vt:lpstr>SENAT PODSTAWOWE INFORMACJE</vt:lpstr>
      <vt:lpstr>SENAT PODSTAWOWE INFORMACJE</vt:lpstr>
      <vt:lpstr>SENAT PODSTAWOWE INFORMACJE</vt:lpstr>
      <vt:lpstr>SENAT PODSTAWOWE INFORMACJE</vt:lpstr>
      <vt:lpstr>SENAT PODSTAWOWE INFORMACJE</vt:lpstr>
      <vt:lpstr>SENAT PODSTAWOWE INFORMACJE</vt:lpstr>
      <vt:lpstr>SENAT PODSTAWOWE INFORMACJE</vt:lpstr>
      <vt:lpstr>SENAT PODSTAWOWE INFORMACJE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Jarosław Deminet</dc:creator>
  <cp:lastModifiedBy>Piotr Kamiński</cp:lastModifiedBy>
  <cp:revision>28</cp:revision>
  <cp:lastPrinted>2022-08-23T07:32:04Z</cp:lastPrinted>
  <dcterms:created xsi:type="dcterms:W3CDTF">2022-04-13T09:17:53Z</dcterms:created>
  <dcterms:modified xsi:type="dcterms:W3CDTF">2022-08-30T11:13:43Z</dcterms:modified>
</cp:coreProperties>
</file>