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7" r:id="rId3"/>
    <p:sldId id="276" r:id="rId4"/>
    <p:sldId id="275" r:id="rId5"/>
    <p:sldId id="274" r:id="rId6"/>
    <p:sldId id="273" r:id="rId7"/>
    <p:sldId id="272" r:id="rId8"/>
    <p:sldId id="262" r:id="rId9"/>
    <p:sldId id="271" r:id="rId10"/>
    <p:sldId id="270" r:id="rId11"/>
    <p:sldId id="269" r:id="rId12"/>
    <p:sldId id="268" r:id="rId13"/>
    <p:sldId id="267" r:id="rId14"/>
    <p:sldId id="266" r:id="rId15"/>
    <p:sldId id="279" r:id="rId16"/>
    <p:sldId id="278" r:id="rId17"/>
    <p:sldId id="265" r:id="rId18"/>
    <p:sldId id="277" r:id="rId19"/>
    <p:sldId id="264" r:id="rId20"/>
    <p:sldId id="263" r:id="rId21"/>
    <p:sldId id="261" r:id="rId22"/>
    <p:sldId id="260" r:id="rId23"/>
    <p:sldId id="258" r:id="rId24"/>
    <p:sldId id="280" r:id="rId25"/>
    <p:sldId id="281" r:id="rId2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22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3FBDEC9-F23C-4055-8DC9-421B0C16A6E6}" type="datetimeFigureOut">
              <a:rPr lang="pl-PL" smtClean="0"/>
              <a:t>20.09.2022</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E42AFD4-6DD7-43C6-86B2-DB8C18834346}" type="slidenum">
              <a:rPr lang="pl-PL" smtClean="0"/>
              <a:t>‹#›</a:t>
            </a:fld>
            <a:endParaRPr lang="pl-PL"/>
          </a:p>
        </p:txBody>
      </p:sp>
    </p:spTree>
    <p:extLst>
      <p:ext uri="{BB962C8B-B14F-4D97-AF65-F5344CB8AC3E}">
        <p14:creationId xmlns:p14="http://schemas.microsoft.com/office/powerpoint/2010/main" val="4188547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1DCB0A6-1BF2-41AF-87FE-9BC04555DEAB}" type="datetimeFigureOut">
              <a:rPr lang="pl-PL" smtClean="0"/>
              <a:t>20.09.2022</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7533EC-5E4B-4342-82C5-E9F51429D1BF}" type="slidenum">
              <a:rPr lang="pl-PL" smtClean="0"/>
              <a:t>‹#›</a:t>
            </a:fld>
            <a:endParaRPr lang="pl-PL"/>
          </a:p>
        </p:txBody>
      </p:sp>
    </p:spTree>
    <p:extLst>
      <p:ext uri="{BB962C8B-B14F-4D97-AF65-F5344CB8AC3E}">
        <p14:creationId xmlns:p14="http://schemas.microsoft.com/office/powerpoint/2010/main" val="136593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2E12688-A8B1-4EC9-817F-1785E41556B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xmlns="" id="{FEEE6F6D-984C-443B-B601-5A5493FF7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xmlns="" id="{7C1002AC-B7CB-4BBC-85FB-17CDC0B09A27}"/>
              </a:ext>
            </a:extLst>
          </p:cNvPr>
          <p:cNvSpPr>
            <a:spLocks noGrp="1"/>
          </p:cNvSpPr>
          <p:nvPr>
            <p:ph type="dt" sz="half" idx="10"/>
          </p:nvPr>
        </p:nvSpPr>
        <p:spPr/>
        <p:txBody>
          <a:bodyPr/>
          <a:lstStyle/>
          <a:p>
            <a:fld id="{5D24D1F6-FA3C-482D-8375-1C7913EB138D}" type="datetime1">
              <a:rPr lang="pl-PL" smtClean="0"/>
              <a:t>20.09.2022</a:t>
            </a:fld>
            <a:endParaRPr lang="pl-PL"/>
          </a:p>
        </p:txBody>
      </p:sp>
      <p:sp>
        <p:nvSpPr>
          <p:cNvPr id="5" name="Symbol zastępczy stopki 4">
            <a:extLst>
              <a:ext uri="{FF2B5EF4-FFF2-40B4-BE49-F238E27FC236}">
                <a16:creationId xmlns:a16="http://schemas.microsoft.com/office/drawing/2014/main" xmlns="" id="{7EF9A66C-AE61-480B-B8B4-6C281A5178B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1D2D7A55-0D59-4557-A4B5-C165AB6EDD5E}"/>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21769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20623B0-3A92-4101-93F5-9C196B3C639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xmlns="" id="{4BE86630-D95F-4786-8BAD-B40372BB5D1F}"/>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24F90E73-D9AD-4C4F-96DA-C23D18329DE0}"/>
              </a:ext>
            </a:extLst>
          </p:cNvPr>
          <p:cNvSpPr>
            <a:spLocks noGrp="1"/>
          </p:cNvSpPr>
          <p:nvPr>
            <p:ph type="dt" sz="half" idx="10"/>
          </p:nvPr>
        </p:nvSpPr>
        <p:spPr/>
        <p:txBody>
          <a:bodyPr/>
          <a:lstStyle/>
          <a:p>
            <a:fld id="{891B9248-10F7-4FC5-8359-5DA25E10083F}" type="datetime1">
              <a:rPr lang="pl-PL" smtClean="0"/>
              <a:t>20.09.2022</a:t>
            </a:fld>
            <a:endParaRPr lang="pl-PL"/>
          </a:p>
        </p:txBody>
      </p:sp>
      <p:sp>
        <p:nvSpPr>
          <p:cNvPr id="5" name="Symbol zastępczy stopki 4">
            <a:extLst>
              <a:ext uri="{FF2B5EF4-FFF2-40B4-BE49-F238E27FC236}">
                <a16:creationId xmlns:a16="http://schemas.microsoft.com/office/drawing/2014/main" xmlns="" id="{838DB31C-55EA-4FE1-9FE7-D93510E4BEF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F5E69053-3DFD-472C-AC93-F57882A56C28}"/>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59485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xmlns="" id="{D42EDFC5-820D-466C-B4C8-F5348CE7E96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xmlns="" id="{BCF384E4-1429-49D8-BC38-FA0D022ED5F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A602AB47-7A97-4DEA-9B36-BD05F0C57FB2}"/>
              </a:ext>
            </a:extLst>
          </p:cNvPr>
          <p:cNvSpPr>
            <a:spLocks noGrp="1"/>
          </p:cNvSpPr>
          <p:nvPr>
            <p:ph type="dt" sz="half" idx="10"/>
          </p:nvPr>
        </p:nvSpPr>
        <p:spPr/>
        <p:txBody>
          <a:bodyPr/>
          <a:lstStyle/>
          <a:p>
            <a:fld id="{B614E90A-5F4B-46C4-8114-8784BB8801B9}" type="datetime1">
              <a:rPr lang="pl-PL" smtClean="0"/>
              <a:t>20.09.2022</a:t>
            </a:fld>
            <a:endParaRPr lang="pl-PL"/>
          </a:p>
        </p:txBody>
      </p:sp>
      <p:sp>
        <p:nvSpPr>
          <p:cNvPr id="5" name="Symbol zastępczy stopki 4">
            <a:extLst>
              <a:ext uri="{FF2B5EF4-FFF2-40B4-BE49-F238E27FC236}">
                <a16:creationId xmlns:a16="http://schemas.microsoft.com/office/drawing/2014/main" xmlns="" id="{C16DF47D-CFFC-4F55-BCAB-9DA4DB8890C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24D0179F-9433-4341-9E08-D7A53F40C434}"/>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94019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E22057-76DB-4970-A372-627CCDEA00B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8DBC4936-3601-41D4-ADB4-B938A52112EF}"/>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5823C95E-CC57-400E-A6ED-40527647ED9B}"/>
              </a:ext>
            </a:extLst>
          </p:cNvPr>
          <p:cNvSpPr>
            <a:spLocks noGrp="1"/>
          </p:cNvSpPr>
          <p:nvPr>
            <p:ph type="dt" sz="half" idx="10"/>
          </p:nvPr>
        </p:nvSpPr>
        <p:spPr/>
        <p:txBody>
          <a:bodyPr/>
          <a:lstStyle/>
          <a:p>
            <a:fld id="{A1E74D76-C3DE-4E36-A935-BDB650059B15}" type="datetime1">
              <a:rPr lang="pl-PL" smtClean="0"/>
              <a:t>20.09.2022</a:t>
            </a:fld>
            <a:endParaRPr lang="pl-PL"/>
          </a:p>
        </p:txBody>
      </p:sp>
      <p:sp>
        <p:nvSpPr>
          <p:cNvPr id="5" name="Symbol zastępczy stopki 4">
            <a:extLst>
              <a:ext uri="{FF2B5EF4-FFF2-40B4-BE49-F238E27FC236}">
                <a16:creationId xmlns:a16="http://schemas.microsoft.com/office/drawing/2014/main" xmlns="" id="{ECB86B89-99B4-4F0E-81DE-4BDA7B8E138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95614065-04BE-4338-B026-2F263EA96D13}"/>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70444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2BFCE2B-6280-4A4D-A295-596AE58BF33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xmlns="" id="{B04DA33C-F932-4D88-8A57-DF131E458F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xmlns="" id="{A383F86C-3887-4A78-95DF-96172D258C43}"/>
              </a:ext>
            </a:extLst>
          </p:cNvPr>
          <p:cNvSpPr>
            <a:spLocks noGrp="1"/>
          </p:cNvSpPr>
          <p:nvPr>
            <p:ph type="dt" sz="half" idx="10"/>
          </p:nvPr>
        </p:nvSpPr>
        <p:spPr/>
        <p:txBody>
          <a:bodyPr/>
          <a:lstStyle/>
          <a:p>
            <a:fld id="{FC0227E7-4E6C-4756-A9E3-401AFB37B54C}" type="datetime1">
              <a:rPr lang="pl-PL" smtClean="0"/>
              <a:t>20.09.2022</a:t>
            </a:fld>
            <a:endParaRPr lang="pl-PL"/>
          </a:p>
        </p:txBody>
      </p:sp>
      <p:sp>
        <p:nvSpPr>
          <p:cNvPr id="5" name="Symbol zastępczy stopki 4">
            <a:extLst>
              <a:ext uri="{FF2B5EF4-FFF2-40B4-BE49-F238E27FC236}">
                <a16:creationId xmlns:a16="http://schemas.microsoft.com/office/drawing/2014/main" xmlns="" id="{EAD15F5D-FF3C-4A72-91BD-0B296C145E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30244870-FDB4-4553-A274-D5DF0B81458C}"/>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83400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C0345B0-A57D-463E-8976-9E7D718F11B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0AC149A8-F3F2-4559-B055-26BD5E289215}"/>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xmlns="" id="{A17BA6EE-ABB5-4B02-8772-75F385A8BDEF}"/>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xmlns="" id="{4DD1D9E4-4E24-4844-BF29-CAA396D9F86F}"/>
              </a:ext>
            </a:extLst>
          </p:cNvPr>
          <p:cNvSpPr>
            <a:spLocks noGrp="1"/>
          </p:cNvSpPr>
          <p:nvPr>
            <p:ph type="dt" sz="half" idx="10"/>
          </p:nvPr>
        </p:nvSpPr>
        <p:spPr/>
        <p:txBody>
          <a:bodyPr/>
          <a:lstStyle/>
          <a:p>
            <a:fld id="{798D515B-7FF0-4493-BD1B-D3FFD4CD88D0}" type="datetime1">
              <a:rPr lang="pl-PL" smtClean="0"/>
              <a:t>20.09.2022</a:t>
            </a:fld>
            <a:endParaRPr lang="pl-PL"/>
          </a:p>
        </p:txBody>
      </p:sp>
      <p:sp>
        <p:nvSpPr>
          <p:cNvPr id="6" name="Symbol zastępczy stopki 5">
            <a:extLst>
              <a:ext uri="{FF2B5EF4-FFF2-40B4-BE49-F238E27FC236}">
                <a16:creationId xmlns:a16="http://schemas.microsoft.com/office/drawing/2014/main" xmlns="" id="{05172025-67E5-4DC7-A919-9546F9B51A8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25CA2294-3B22-44EF-991E-0AE4F2654289}"/>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1394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3775846-4353-45CE-A74F-09734A34F9B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xmlns="" id="{A317B475-CC1F-41C2-A307-139558F40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xmlns="" id="{70B4913C-857A-44E8-A5FC-5083E7C5F16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xmlns="" id="{D69C09A7-480D-47FA-833F-DF7B93F1C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xmlns="" id="{42D16F8B-E188-4FDF-BEF4-13723EEFB82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xmlns="" id="{46BE82AA-3BB5-4E1F-A098-2689E4E8C7ED}"/>
              </a:ext>
            </a:extLst>
          </p:cNvPr>
          <p:cNvSpPr>
            <a:spLocks noGrp="1"/>
          </p:cNvSpPr>
          <p:nvPr>
            <p:ph type="dt" sz="half" idx="10"/>
          </p:nvPr>
        </p:nvSpPr>
        <p:spPr/>
        <p:txBody>
          <a:bodyPr/>
          <a:lstStyle/>
          <a:p>
            <a:fld id="{19BFD7F8-A234-4A36-8209-2296096E7341}" type="datetime1">
              <a:rPr lang="pl-PL" smtClean="0"/>
              <a:t>20.09.2022</a:t>
            </a:fld>
            <a:endParaRPr lang="pl-PL"/>
          </a:p>
        </p:txBody>
      </p:sp>
      <p:sp>
        <p:nvSpPr>
          <p:cNvPr id="8" name="Symbol zastępczy stopki 7">
            <a:extLst>
              <a:ext uri="{FF2B5EF4-FFF2-40B4-BE49-F238E27FC236}">
                <a16:creationId xmlns:a16="http://schemas.microsoft.com/office/drawing/2014/main" xmlns="" id="{2621070F-9D18-4087-9A68-B574FEA3E97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xmlns="" id="{07F14477-14F9-4FD7-BE59-5532DF5819D7}"/>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5642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551E0A0-34D3-4D46-9382-AD61393AB37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xmlns="" id="{B675A26B-2E7A-4DC8-80AF-FA25F8A67FA7}"/>
              </a:ext>
            </a:extLst>
          </p:cNvPr>
          <p:cNvSpPr>
            <a:spLocks noGrp="1"/>
          </p:cNvSpPr>
          <p:nvPr>
            <p:ph type="dt" sz="half" idx="10"/>
          </p:nvPr>
        </p:nvSpPr>
        <p:spPr/>
        <p:txBody>
          <a:bodyPr/>
          <a:lstStyle/>
          <a:p>
            <a:fld id="{5B3DE91E-77EE-4889-A092-0253AB04FC85}" type="datetime1">
              <a:rPr lang="pl-PL" smtClean="0"/>
              <a:t>20.09.2022</a:t>
            </a:fld>
            <a:endParaRPr lang="pl-PL"/>
          </a:p>
        </p:txBody>
      </p:sp>
      <p:sp>
        <p:nvSpPr>
          <p:cNvPr id="4" name="Symbol zastępczy stopki 3">
            <a:extLst>
              <a:ext uri="{FF2B5EF4-FFF2-40B4-BE49-F238E27FC236}">
                <a16:creationId xmlns:a16="http://schemas.microsoft.com/office/drawing/2014/main" xmlns="" id="{8567B96D-B65B-40C6-B236-F027C8C62B9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xmlns="" id="{F7C53BB0-9C25-4586-B04D-FEFC5B4CE801}"/>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11188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xmlns="" id="{E499D44E-AE35-4E95-9399-79FB5C45055F}"/>
              </a:ext>
            </a:extLst>
          </p:cNvPr>
          <p:cNvSpPr>
            <a:spLocks noGrp="1"/>
          </p:cNvSpPr>
          <p:nvPr>
            <p:ph type="dt" sz="half" idx="10"/>
          </p:nvPr>
        </p:nvSpPr>
        <p:spPr/>
        <p:txBody>
          <a:bodyPr/>
          <a:lstStyle/>
          <a:p>
            <a:fld id="{764CE8C2-1B48-4329-A75B-8CF080920A91}" type="datetime1">
              <a:rPr lang="pl-PL" smtClean="0"/>
              <a:t>20.09.2022</a:t>
            </a:fld>
            <a:endParaRPr lang="pl-PL"/>
          </a:p>
        </p:txBody>
      </p:sp>
      <p:sp>
        <p:nvSpPr>
          <p:cNvPr id="3" name="Symbol zastępczy stopki 2">
            <a:extLst>
              <a:ext uri="{FF2B5EF4-FFF2-40B4-BE49-F238E27FC236}">
                <a16:creationId xmlns:a16="http://schemas.microsoft.com/office/drawing/2014/main" xmlns="" id="{6A6B94EB-31E3-4959-804A-35DE8F18351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xmlns="" id="{769A0C71-8D21-4426-9C76-27A4D0B25DE9}"/>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117029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86B4D4F-BB44-47C3-AA17-ABA3668F05B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xmlns="" id="{60C406A5-66E1-4534-9EFB-71A0ECFC7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xmlns="" id="{A3005009-0487-447B-AE7F-09D5137B6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E2CC9D79-64FF-402B-AA15-05352E6C789F}"/>
              </a:ext>
            </a:extLst>
          </p:cNvPr>
          <p:cNvSpPr>
            <a:spLocks noGrp="1"/>
          </p:cNvSpPr>
          <p:nvPr>
            <p:ph type="dt" sz="half" idx="10"/>
          </p:nvPr>
        </p:nvSpPr>
        <p:spPr/>
        <p:txBody>
          <a:bodyPr/>
          <a:lstStyle/>
          <a:p>
            <a:fld id="{BD4500D9-5D43-4690-A61F-088540FEB828}" type="datetime1">
              <a:rPr lang="pl-PL" smtClean="0"/>
              <a:t>20.09.2022</a:t>
            </a:fld>
            <a:endParaRPr lang="pl-PL"/>
          </a:p>
        </p:txBody>
      </p:sp>
      <p:sp>
        <p:nvSpPr>
          <p:cNvPr id="6" name="Symbol zastępczy stopki 5">
            <a:extLst>
              <a:ext uri="{FF2B5EF4-FFF2-40B4-BE49-F238E27FC236}">
                <a16:creationId xmlns:a16="http://schemas.microsoft.com/office/drawing/2014/main" xmlns="" id="{92027B88-E0F4-474A-B1D0-B1FAC849BA5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7262AC16-58E1-4CE0-9E03-B3BC80E5CFAA}"/>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38397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C0D2242-6079-441A-BBD6-DCDD81EDBFE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xmlns="" id="{57D49E3C-8F89-4784-BFA4-B566216C46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xmlns="" id="{9BDC175F-564D-4E16-867E-C60D7CD77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2813D916-C0FC-449E-9A7A-09D9F6FAE0C8}"/>
              </a:ext>
            </a:extLst>
          </p:cNvPr>
          <p:cNvSpPr>
            <a:spLocks noGrp="1"/>
          </p:cNvSpPr>
          <p:nvPr>
            <p:ph type="dt" sz="half" idx="10"/>
          </p:nvPr>
        </p:nvSpPr>
        <p:spPr/>
        <p:txBody>
          <a:bodyPr/>
          <a:lstStyle/>
          <a:p>
            <a:fld id="{B072392F-43E9-4769-A068-011609BB9760}" type="datetime1">
              <a:rPr lang="pl-PL" smtClean="0"/>
              <a:t>20.09.2022</a:t>
            </a:fld>
            <a:endParaRPr lang="pl-PL"/>
          </a:p>
        </p:txBody>
      </p:sp>
      <p:sp>
        <p:nvSpPr>
          <p:cNvPr id="6" name="Symbol zastępczy stopki 5">
            <a:extLst>
              <a:ext uri="{FF2B5EF4-FFF2-40B4-BE49-F238E27FC236}">
                <a16:creationId xmlns:a16="http://schemas.microsoft.com/office/drawing/2014/main" xmlns="" id="{B1ACB473-FEE2-447B-988F-84ED4D1E3D3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2FB6AE8C-0E76-4E0B-A3CD-82A008167B8B}"/>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79290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xmlns="" id="{13ECDFB4-BA5B-410B-960F-B12C9E0FB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xmlns="" id="{B5C343C3-57C6-466B-B7CF-F5AF87DD6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B7CC6D39-3B66-4D11-8171-98563D218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27C1E-DF36-4330-9016-A74C89D57452}" type="datetime1">
              <a:rPr lang="pl-PL" smtClean="0"/>
              <a:t>20.09.2022</a:t>
            </a:fld>
            <a:endParaRPr lang="pl-PL"/>
          </a:p>
        </p:txBody>
      </p:sp>
      <p:sp>
        <p:nvSpPr>
          <p:cNvPr id="5" name="Symbol zastępczy stopki 4">
            <a:extLst>
              <a:ext uri="{FF2B5EF4-FFF2-40B4-BE49-F238E27FC236}">
                <a16:creationId xmlns:a16="http://schemas.microsoft.com/office/drawing/2014/main" xmlns="" id="{5BB06C58-E863-41EA-984C-7DB593C3CB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xmlns="" id="{A1E99260-7A79-4104-9EB4-8F1BE902F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BB134-82F7-4F0E-A3FF-CEA6FDEF8B86}" type="slidenum">
              <a:rPr lang="pl-PL" smtClean="0"/>
              <a:t>‹#›</a:t>
            </a:fld>
            <a:endParaRPr lang="pl-PL"/>
          </a:p>
        </p:txBody>
      </p:sp>
    </p:spTree>
    <p:extLst>
      <p:ext uri="{BB962C8B-B14F-4D97-AF65-F5344CB8AC3E}">
        <p14:creationId xmlns:p14="http://schemas.microsoft.com/office/powerpoint/2010/main" val="192208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C635EF-2980-420E-AC20-2669FEDDB408}"/>
              </a:ext>
            </a:extLst>
          </p:cNvPr>
          <p:cNvSpPr>
            <a:spLocks noGrp="1"/>
          </p:cNvSpPr>
          <p:nvPr>
            <p:ph type="ctrTitle"/>
          </p:nvPr>
        </p:nvSpPr>
        <p:spPr/>
        <p:txBody>
          <a:bodyPr>
            <a:normAutofit/>
          </a:bodyPr>
          <a:lstStyle/>
          <a:p>
            <a:r>
              <a:rPr lang="pl-PL" sz="4000" b="1" dirty="0"/>
              <a:t>Prezydent RP </a:t>
            </a:r>
            <a:br>
              <a:rPr lang="pl-PL" sz="4000" b="1" dirty="0"/>
            </a:br>
            <a:r>
              <a:rPr lang="pl-PL" sz="4000" dirty="0"/>
              <a:t> </a:t>
            </a:r>
          </a:p>
        </p:txBody>
      </p:sp>
      <p:sp>
        <p:nvSpPr>
          <p:cNvPr id="3" name="Podtytuł 2">
            <a:extLst>
              <a:ext uri="{FF2B5EF4-FFF2-40B4-BE49-F238E27FC236}">
                <a16:creationId xmlns:a16="http://schemas.microsoft.com/office/drawing/2014/main" xmlns="" id="{E13A8D40-0C28-48A5-9115-B6C61CAFC948}"/>
              </a:ext>
            </a:extLst>
          </p:cNvPr>
          <p:cNvSpPr>
            <a:spLocks noGrp="1"/>
          </p:cNvSpPr>
          <p:nvPr>
            <p:ph type="subTitle" idx="1"/>
          </p:nvPr>
        </p:nvSpPr>
        <p:spPr>
          <a:xfrm>
            <a:off x="1524000" y="3602038"/>
            <a:ext cx="9144000" cy="1822816"/>
          </a:xfrm>
        </p:spPr>
        <p:txBody>
          <a:bodyPr/>
          <a:lstStyle/>
          <a:p>
            <a:r>
              <a:rPr lang="pl-PL" b="1" dirty="0">
                <a:latin typeface="Times New Roman" panose="02020603050405020304" pitchFamily="18" charset="0"/>
                <a:cs typeface="Times New Roman" panose="02020603050405020304" pitchFamily="18" charset="0"/>
              </a:rPr>
              <a:t>Kompetencje Prezydenta RP w zakresie legislacji</a:t>
            </a:r>
          </a:p>
          <a:p>
            <a:r>
              <a:rPr lang="pl-PL" b="1" dirty="0">
                <a:latin typeface="Times New Roman" panose="02020603050405020304" pitchFamily="18" charset="0"/>
                <a:cs typeface="Times New Roman" panose="02020603050405020304" pitchFamily="18" charset="0"/>
              </a:rPr>
              <a:t>Szkolenie dla przedstawicieli sektora pozarządowego</a:t>
            </a:r>
          </a:p>
          <a:p>
            <a:r>
              <a:rPr lang="pl-PL" dirty="0" smtClean="0">
                <a:latin typeface="Times New Roman" panose="02020603050405020304" pitchFamily="18" charset="0"/>
                <a:cs typeface="Times New Roman" panose="02020603050405020304" pitchFamily="18" charset="0"/>
              </a:rPr>
              <a:t>Warszawa </a:t>
            </a:r>
            <a:r>
              <a:rPr lang="pl-PL" dirty="0">
                <a:latin typeface="Times New Roman" panose="02020603050405020304" pitchFamily="18" charset="0"/>
                <a:cs typeface="Times New Roman" panose="02020603050405020304" pitchFamily="18" charset="0"/>
              </a:rPr>
              <a:t>2022 r.</a:t>
            </a:r>
          </a:p>
          <a:p>
            <a:endParaRPr lang="pl-P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06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fontScale="90000"/>
          </a:bodyPr>
          <a:lstStyle/>
          <a:p>
            <a:pPr algn="ctr">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Akty prawne Prezydenta wydawane na podstawie upoważnień zawartych w Konstytucji</a:t>
            </a:r>
            <a:r>
              <a:rPr lang="pl-PL" sz="1800" dirty="0">
                <a:latin typeface="Calibri" panose="020F0502020204030204" pitchFamily="34" charset="0"/>
                <a:ea typeface="Calibri" panose="020F0502020204030204" pitchFamily="34" charset="0"/>
                <a:cs typeface="Times New Roman" panose="02020603050405020304" pitchFamily="18" charset="0"/>
              </a:rPr>
              <a:t/>
            </a:r>
            <a:br>
              <a:rPr lang="pl-PL" sz="1800" dirty="0">
                <a:latin typeface="Calibri" panose="020F0502020204030204" pitchFamily="34" charset="0"/>
                <a:ea typeface="Calibri" panose="020F0502020204030204" pitchFamily="34"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Rozporządzenie z mocą ustawy wydane na podstawie art. 234 Konstytucji  ma charakter źródła powszechnie obowiązującego prawa.</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Rozporządzenie wydane na podstawie art. 234 Konstytucji ma moc ustawy, co oznacza, że tak jak ustawa może uchylać, zmieniać lub zawieszać na określony czas unormowania zawarte w innych ustawach, jak również obejmować kwestie dotychczas nieunormowane w aktach prawnych rangi ustawowej. Samo rozporządzenie może być zmieniane wyłącznie przez akty prawne rangi ustawowej.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10</a:t>
            </a:fld>
            <a:endParaRPr lang="pl-PL"/>
          </a:p>
        </p:txBody>
      </p:sp>
    </p:spTree>
    <p:extLst>
      <p:ext uri="{BB962C8B-B14F-4D97-AF65-F5344CB8AC3E}">
        <p14:creationId xmlns:p14="http://schemas.microsoft.com/office/powerpoint/2010/main" val="140021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fontScale="90000"/>
          </a:bodyPr>
          <a:lstStyle/>
          <a:p>
            <a:pPr algn="ctr">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Prezydent i ustawy</a:t>
            </a:r>
            <a:r>
              <a:rPr lang="pl-PL" sz="1800" dirty="0">
                <a:latin typeface="Calibri" panose="020F0502020204030204" pitchFamily="34" charset="0"/>
                <a:ea typeface="Calibri" panose="020F0502020204030204" pitchFamily="34" charset="0"/>
                <a:cs typeface="Times New Roman" panose="02020603050405020304" pitchFamily="18" charset="0"/>
              </a:rPr>
              <a:t> - </a:t>
            </a:r>
            <a:r>
              <a:rPr lang="pl-PL" sz="2000" b="1" dirty="0">
                <a:latin typeface="Times New Roman" panose="02020603050405020304" pitchFamily="18" charset="0"/>
                <a:ea typeface="Calibri" panose="020F0502020204030204" pitchFamily="34" charset="0"/>
                <a:cs typeface="Times New Roman" panose="02020603050405020304" pitchFamily="18" charset="0"/>
              </a:rPr>
              <a:t>Inicjatywa ustawodawcza Prezydenta</a:t>
            </a:r>
            <a:r>
              <a:rPr lang="pl-PL" sz="1800" dirty="0">
                <a:latin typeface="Calibri" panose="020F0502020204030204" pitchFamily="34" charset="0"/>
                <a:ea typeface="Calibri" panose="020F0502020204030204" pitchFamily="34" charset="0"/>
                <a:cs typeface="Times New Roman" panose="02020603050405020304" pitchFamily="18" charset="0"/>
              </a:rPr>
              <a:t/>
            </a:r>
            <a:br>
              <a:rPr lang="pl-PL" sz="1800" dirty="0">
                <a:latin typeface="Calibri" panose="020F0502020204030204" pitchFamily="34" charset="0"/>
                <a:ea typeface="Calibri" panose="020F0502020204030204" pitchFamily="34"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118</a:t>
            </a: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Inicjatywa ustawodawcza przysługuje posłom, Senatowi, Prezydentowi Rzeczypospolitej i Radzie Ministrów.</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Wnioskodawcy, przedkładając Sejmowi projekt ustawy, przedstawiają skutki finansowe jej wykonania.</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l-PL" sz="2000" b="1" dirty="0">
                <a:latin typeface="Times New Roman" panose="02020603050405020304" pitchFamily="18" charset="0"/>
                <a:ea typeface="Calibri" panose="020F0502020204030204" pitchFamily="34" charset="0"/>
              </a:rPr>
              <a:t>Definicja inicjatywy ustawodawczej - </a:t>
            </a:r>
            <a:r>
              <a:rPr lang="pl-PL" sz="2000" dirty="0">
                <a:latin typeface="Times New Roman" panose="02020603050405020304" pitchFamily="18" charset="0"/>
                <a:ea typeface="Calibri" panose="020F0502020204030204" pitchFamily="34" charset="0"/>
              </a:rPr>
              <a:t>inicjatywa ustawodawcza to prawo konstytucyjnie określonych podmiotów do wnoszenia projektów ustaw do Sejmu, z tym skutkiem, że Sejm staje się zobowiązany do rozpatrzenia tych projektów w szczególnej procedurze" (</a:t>
            </a:r>
            <a:r>
              <a:rPr lang="pl-PL" sz="2000" i="1" dirty="0">
                <a:latin typeface="Times New Roman" panose="02020603050405020304" pitchFamily="18" charset="0"/>
                <a:ea typeface="Calibri" panose="020F0502020204030204" pitchFamily="34" charset="0"/>
              </a:rPr>
              <a:t>L. Garlicki</a:t>
            </a:r>
            <a:r>
              <a:rPr lang="pl-PL" sz="2000" dirty="0">
                <a:latin typeface="Times New Roman" panose="02020603050405020304" pitchFamily="18" charset="0"/>
                <a:ea typeface="Calibri" panose="020F0502020204030204" pitchFamily="34" charset="0"/>
              </a:rPr>
              <a:t>, Artykuł 118, w: </a:t>
            </a:r>
            <a:r>
              <a:rPr lang="pl-PL" sz="2000" i="1" dirty="0">
                <a:latin typeface="Times New Roman" panose="02020603050405020304" pitchFamily="18" charset="0"/>
                <a:ea typeface="Calibri" panose="020F0502020204030204" pitchFamily="34" charset="0"/>
              </a:rPr>
              <a:t>Garlicki</a:t>
            </a:r>
            <a:r>
              <a:rPr lang="pl-PL" sz="2000" dirty="0">
                <a:latin typeface="Times New Roman" panose="02020603050405020304" pitchFamily="18" charset="0"/>
                <a:ea typeface="Calibri" panose="020F0502020204030204" pitchFamily="34" charset="0"/>
              </a:rPr>
              <a:t>, Konstytucja, t. 2, s. 12).</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11</a:t>
            </a:fld>
            <a:endParaRPr lang="pl-PL"/>
          </a:p>
        </p:txBody>
      </p:sp>
    </p:spTree>
    <p:extLst>
      <p:ext uri="{BB962C8B-B14F-4D97-AF65-F5344CB8AC3E}">
        <p14:creationId xmlns:p14="http://schemas.microsoft.com/office/powerpoint/2010/main" val="193018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Prezydent i ustawy</a:t>
            </a:r>
            <a:r>
              <a:rPr lang="pl-PL"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Inicjatywa ustawodawcza Prezydenta</a:t>
            </a:r>
            <a:endParaRPr lang="pl-PL" sz="2000" dirty="0">
              <a:latin typeface="Times New Roman" panose="02020603050405020304" pitchFamily="18" charset="0"/>
              <a:cs typeface="Times New Roman" panose="02020603050405020304" pitchFamily="18" charset="0"/>
            </a:endParaRPr>
          </a:p>
        </p:txBody>
      </p:sp>
      <p:pic>
        <p:nvPicPr>
          <p:cNvPr id="5" name="Symbol zastępczy zawartości 4"/>
          <p:cNvPicPr>
            <a:picLocks noGrp="1" noChangeAspect="1"/>
          </p:cNvPicPr>
          <p:nvPr>
            <p:ph idx="1"/>
          </p:nvPr>
        </p:nvPicPr>
        <p:blipFill>
          <a:blip r:embed="rId2"/>
          <a:stretch>
            <a:fillRect/>
          </a:stretch>
        </p:blipFill>
        <p:spPr>
          <a:xfrm>
            <a:off x="2301258" y="1758950"/>
            <a:ext cx="7589484" cy="4418013"/>
          </a:xfrm>
          <a:prstGeom prst="rect">
            <a:avLst/>
          </a:prstGeo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12</a:t>
            </a:fld>
            <a:endParaRPr lang="pl-PL"/>
          </a:p>
        </p:txBody>
      </p:sp>
    </p:spTree>
    <p:extLst>
      <p:ext uri="{BB962C8B-B14F-4D97-AF65-F5344CB8AC3E}">
        <p14:creationId xmlns:p14="http://schemas.microsoft.com/office/powerpoint/2010/main" val="920675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Akty prawne Prezydenta wydawane na podstawie upoważnień zawartych w Konstytucji</a:t>
            </a:r>
            <a:r>
              <a:rPr lang="pl-PL"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pl-PL"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p:txBody>
      </p:sp>
      <p:pic>
        <p:nvPicPr>
          <p:cNvPr id="5" name="Symbol zastępczy zawartości 4"/>
          <p:cNvPicPr>
            <a:picLocks noGrp="1" noChangeAspect="1"/>
          </p:cNvPicPr>
          <p:nvPr>
            <p:ph idx="1"/>
          </p:nvPr>
        </p:nvPicPr>
        <p:blipFill>
          <a:blip r:embed="rId2"/>
          <a:stretch>
            <a:fillRect/>
          </a:stretch>
        </p:blipFill>
        <p:spPr>
          <a:xfrm>
            <a:off x="1276350" y="2420144"/>
            <a:ext cx="9639300" cy="3095625"/>
          </a:xfrm>
          <a:prstGeom prst="rect">
            <a:avLst/>
          </a:prstGeo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13</a:t>
            </a:fld>
            <a:endParaRPr lang="pl-PL"/>
          </a:p>
        </p:txBody>
      </p:sp>
    </p:spTree>
    <p:extLst>
      <p:ext uri="{BB962C8B-B14F-4D97-AF65-F5344CB8AC3E}">
        <p14:creationId xmlns:p14="http://schemas.microsoft.com/office/powerpoint/2010/main" val="804653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Prezydent i ustawy</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Warunkiem wejścia w życie ustawy  jest jej ogłoszenie.</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122. </a:t>
            </a:r>
            <a:r>
              <a:rPr lang="pl-PL" sz="2000" dirty="0">
                <a:latin typeface="Times New Roman" panose="02020603050405020304" pitchFamily="18" charset="0"/>
                <a:ea typeface="Calibri" panose="020F0502020204030204" pitchFamily="34" charset="0"/>
                <a:cs typeface="Times New Roman" panose="02020603050405020304" pitchFamily="18" charset="0"/>
              </a:rPr>
              <a:t>1. Po zakończeniu postępowania określonego w art. 121 Marszałek Sejmu przedstawia uchwaloną ustawę do podpisu Prezydentowi Rzeczypospolitej.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2. Prezydent Rzeczypospolitej podpisuje ustawę w ciągu 21 dni od dnia przedstawienia i zarządza jej ogłoszenie w Dzienniku Ustaw Rzeczypospolitej Polskiej.</a:t>
            </a:r>
          </a:p>
          <a:p>
            <a:pPr marL="0" indent="0" algn="just">
              <a:lnSpc>
                <a:spcPct val="150000"/>
              </a:lnSpc>
              <a:spcAft>
                <a:spcPts val="800"/>
              </a:spcAft>
              <a:buNone/>
            </a:pPr>
            <a:r>
              <a:rPr lang="pl-PL" sz="1800" dirty="0">
                <a:latin typeface="Times New Roman" panose="02020603050405020304" pitchFamily="18" charset="0"/>
                <a:ea typeface="Calibri" panose="020F0502020204030204" pitchFamily="34" charset="0"/>
                <a:cs typeface="Times New Roman" panose="02020603050405020304" pitchFamily="18" charset="0"/>
              </a:rPr>
              <a:t>W postępowaniu w sprawie ustawy, której projekt został uznany za pilny, termin podpisania ustawy przez Prezydenta Rzeczypospolitej wynosi 7 dni.</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14</a:t>
            </a:fld>
            <a:endParaRPr lang="pl-PL"/>
          </a:p>
        </p:txBody>
      </p:sp>
    </p:spTree>
    <p:extLst>
      <p:ext uri="{BB962C8B-B14F-4D97-AF65-F5344CB8AC3E}">
        <p14:creationId xmlns:p14="http://schemas.microsoft.com/office/powerpoint/2010/main" val="4107764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Prezydent i ustawy</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Zarządzenie ogłoszenia ustawy</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Zgodnie z art. 122 ust. 2 Konstytucji RP zarządzenie ogłoszenia ustawy stanowi drugi, obok jej podpisania, obowiązek Prezydenta.  Zarządzenie ogłoszenia stanowi konsekwencję podpisania ustawy, przy czym zasadne jest postrzeganie tej kompetencji głowy państwa jako "czynności bezwarunkowej", tj. takiej, od której wykonania Prezydent nie może się uchylić. Konstytucja nie wyznacza czasu, jaki może upłynąć od podpisania ustawy do zarządzenia jej ogłoszenia. Adresatem zarządzenia ogłoszenia ustawy jest Prezes Rady Ministrów.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15</a:t>
            </a:fld>
            <a:endParaRPr lang="pl-PL"/>
          </a:p>
        </p:txBody>
      </p:sp>
    </p:spTree>
    <p:extLst>
      <p:ext uri="{BB962C8B-B14F-4D97-AF65-F5344CB8AC3E}">
        <p14:creationId xmlns:p14="http://schemas.microsoft.com/office/powerpoint/2010/main" val="2194284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Prezydent i ustawy</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92500"/>
          </a:bodyPr>
          <a:lstStyle/>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Przed podpisaniem ustawy Prezydent Rzeczypospolitej może wystąpić do Trybunału Konstytucyjnego z wnioskiem w sprawie zgodności ustawy z Konstytucją. Prezydent Rzeczypospolitej nie może odmówić podpisania ustawy, którą Trybunał Konstytucyjny uznał za zgodną z Konstytucją.</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Prezydent Rzeczypospolitej odmawia podpisania ustawy, którą Trybunał Konstytucyjny uznał za niezgodną z Konstytucją. Jeżeli jednak niezgodność z Konstytucją dotyczy poszczególnych przepisów ustawy, a Trybunał Konstytucyjny nie orzeknie, że są one nierozerwalnie związane z całą ustawą, Prezydent Rzeczypospolitej, po zasięgnięciu opinii Marszałka Sejmu, podpisuje ustawę z pominięciem przepisów uznanych za niezgodne z Konstytucją albo zwraca ustawę Sejmowi w celu usunięcia niezgodności.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16</a:t>
            </a:fld>
            <a:endParaRPr lang="pl-PL"/>
          </a:p>
        </p:txBody>
      </p:sp>
    </p:spTree>
    <p:extLst>
      <p:ext uri="{BB962C8B-B14F-4D97-AF65-F5344CB8AC3E}">
        <p14:creationId xmlns:p14="http://schemas.microsoft.com/office/powerpoint/2010/main" val="1947401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Prezydent i ustawy</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92500" lnSpcReduction="20000"/>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Weto Prezydenta do ustawy</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Art. 122 ust. 5. Jeżeli Prezydent Rzeczypospolitej Polskiej nie wystąpił z wnioskiem do Trybunału Konstytucyjnego w trybie art. 122 ust. 3, może z umotywowanym wnioskiem przekazać ustawę Sejmowi do ponownego rozpatrzenia.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Po ponownym uchwaleniu ustawy przez Sejm większością 3/5 głosów w obecności co najmniej połowy ustawowej liczby posłów Prezydent Rzeczypospolitej w ciągu 7 dni podpisuje ustawę i zarządza jej ogłoszenie w Dzienniku Ustaw Rzeczypospolitej Polskiej.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W razie ponownego uchwalenia ustawy przez Sejm Prezydentowi Rzeczypospolitej nie przysługuje prawo wystąpienia do Trybunału Konstytucyjnego w trybie ust. 3.</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17</a:t>
            </a:fld>
            <a:endParaRPr lang="pl-PL"/>
          </a:p>
        </p:txBody>
      </p:sp>
    </p:spTree>
    <p:extLst>
      <p:ext uri="{BB962C8B-B14F-4D97-AF65-F5344CB8AC3E}">
        <p14:creationId xmlns:p14="http://schemas.microsoft.com/office/powerpoint/2010/main" val="1559066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19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Uprawnienia Prezydenta w zakresie polityki zagranicznej</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92500"/>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133 ust. 1 pkt 1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Prezydent Rzeczypospolitej jako reprezentant państwa w stosunkach zewnętrznych ratyfikuje i wypowiada umowy międzynarodowe, o czym zawiadamia Sejm i Senat.</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Termin „ratyfikacja” pochodzący od francuskiego słowa </a:t>
            </a:r>
            <a:r>
              <a:rPr lang="pl-PL" sz="2000" i="1" dirty="0" err="1">
                <a:latin typeface="Times New Roman" panose="02020603050405020304" pitchFamily="18" charset="0"/>
                <a:ea typeface="Calibri" panose="020F0502020204030204" pitchFamily="34" charset="0"/>
                <a:cs typeface="Times New Roman" panose="02020603050405020304" pitchFamily="18" charset="0"/>
              </a:rPr>
              <a:t>ratification</a:t>
            </a:r>
            <a:r>
              <a:rPr lang="pl-PL" sz="2000" dirty="0">
                <a:latin typeface="Times New Roman" panose="02020603050405020304" pitchFamily="18" charset="0"/>
                <a:ea typeface="Calibri" panose="020F0502020204030204" pitchFamily="34" charset="0"/>
                <a:cs typeface="Times New Roman" panose="02020603050405020304" pitchFamily="18" charset="0"/>
              </a:rPr>
              <a:t> w dosłownym przełożeniu oznacza potwierdzenie, aprobatę, usankcjonowanie. Genezy tej instytucji należy upatrywać w epoce absolutyzmu monarszego we Francji. W owym czasie panujący wysyłał swoich pełnomocników, którzy w jego imieniu negocjowali konkretne umowy. Po powrocie pełnomocnicy przedstawiali mocodawcy wynegocjowane porozumienie, on zaś potwierdzał podjęte przez nich działania, czyli ratyfikował umowę międzynarodową.</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18</a:t>
            </a:fld>
            <a:endParaRPr lang="pl-PL"/>
          </a:p>
        </p:txBody>
      </p:sp>
    </p:spTree>
    <p:extLst>
      <p:ext uri="{BB962C8B-B14F-4D97-AF65-F5344CB8AC3E}">
        <p14:creationId xmlns:p14="http://schemas.microsoft.com/office/powerpoint/2010/main" val="1109825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Prezydent i rozporządzenia</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Rozporządzenia</a:t>
            </a:r>
            <a:r>
              <a:rPr lang="pl-PL" sz="2000" dirty="0">
                <a:latin typeface="Times New Roman" panose="02020603050405020304" pitchFamily="18" charset="0"/>
                <a:ea typeface="Calibri" panose="020F0502020204030204" pitchFamily="34" charset="0"/>
                <a:cs typeface="Times New Roman" panose="02020603050405020304" pitchFamily="18" charset="0"/>
              </a:rPr>
              <a:t> Art. 142 ust. 1 Konstytucji upoważnił Prezydenta do wydawania rozporządzeń na zasadach określonych w art. 92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Rozporządzenia są wydawane na podstawie szczegółowego upoważnienia zawartego w ustawie i w celu jej wykonania. Ustawowe upoważnienie do wydania rozporządzenia określa, poza organem właściwym do wydania rozporządzenia, zakres spraw przekazanych do uregulowania oraz wytyczne dotyczące treści aktu.</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19</a:t>
            </a:fld>
            <a:endParaRPr lang="pl-PL"/>
          </a:p>
        </p:txBody>
      </p:sp>
    </p:spTree>
    <p:extLst>
      <p:ext uri="{BB962C8B-B14F-4D97-AF65-F5344CB8AC3E}">
        <p14:creationId xmlns:p14="http://schemas.microsoft.com/office/powerpoint/2010/main" val="25783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Prezydent charakterystyka urzędu</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77500" lnSpcReduction="20000"/>
          </a:bodyPr>
          <a:lstStyle/>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Prezydent Rzeczypospolitej Polskiej jest najwyższym przedstawicielem Rzeczypospolitej Polskiej i gwarantem ciągłości władzy państwowej.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Prezydent Rzeczypospolitej czuwa nad przestrzeganiem Konstytucji, stoi na straży suwerenności i bezpieczeństwa państwa oraz nienaruszalności i niepodzielności jego terytorium.</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Prezydent Rzeczypospolitej wykonuje swoje zadania w zakresie i na zasadach określonych w Konstytucji i ustawach.</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Krótka charakterystyka urzędu Prezydenta</a:t>
            </a:r>
            <a:endParaRPr lang="pl-PL" sz="18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Konstytucja zalicza Prezydenta obok Rady Ministrów do organów władzy wykonawczej Powoływany jest w wyborach powszechnych na 5- letnią kadencję. Możliwe jest tylko dwukrotne sprawowanie urzędu Prezydenta przez tą sama osobę. Zasada ta obowiązuje bez względy czy reelekcja następuje bezpośrednio po zakończeniu kadencji czy też po pewnej przerwie.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2</a:t>
            </a:fld>
            <a:endParaRPr lang="pl-PL"/>
          </a:p>
        </p:txBody>
      </p:sp>
    </p:spTree>
    <p:extLst>
      <p:ext uri="{BB962C8B-B14F-4D97-AF65-F5344CB8AC3E}">
        <p14:creationId xmlns:p14="http://schemas.microsoft.com/office/powerpoint/2010/main" val="28571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Prezydent i rozporządzenia</a:t>
            </a:r>
            <a:endParaRPr lang="pl-PL" sz="2000" dirty="0">
              <a:latin typeface="Times New Roman" panose="02020603050405020304" pitchFamily="18" charset="0"/>
              <a:cs typeface="Times New Roman" panose="02020603050405020304" pitchFamily="18" charset="0"/>
            </a:endParaRPr>
          </a:p>
        </p:txBody>
      </p:sp>
      <p:pic>
        <p:nvPicPr>
          <p:cNvPr id="5" name="Symbol zastępczy zawartości 4"/>
          <p:cNvPicPr>
            <a:picLocks noGrp="1" noChangeAspect="1"/>
          </p:cNvPicPr>
          <p:nvPr>
            <p:ph idx="1"/>
          </p:nvPr>
        </p:nvPicPr>
        <p:blipFill>
          <a:blip r:embed="rId2"/>
          <a:stretch>
            <a:fillRect/>
          </a:stretch>
        </p:blipFill>
        <p:spPr>
          <a:xfrm>
            <a:off x="1100137" y="2405856"/>
            <a:ext cx="9991725" cy="3124200"/>
          </a:xfrm>
          <a:prstGeom prst="rect">
            <a:avLst/>
          </a:prstGeo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20</a:t>
            </a:fld>
            <a:endParaRPr lang="pl-PL"/>
          </a:p>
        </p:txBody>
      </p:sp>
    </p:spTree>
    <p:extLst>
      <p:ext uri="{BB962C8B-B14F-4D97-AF65-F5344CB8AC3E}">
        <p14:creationId xmlns:p14="http://schemas.microsoft.com/office/powerpoint/2010/main" val="159786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Akty urzędowe Prezydenta</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Ustawa zasadnicza dokonała podziału aktów urzędowych głowy państwa na te, które mają charakter normatywny (rozporządzenia wykonawcze oraz zarządzenia), oraz akty o charakterze indywidualnym, czyli postanowienia. Należy uznać, że katalog ten ma charakter zamknięty, co oznacza, że tylko za pomocą któregoś z tych trzech aktów możliwe jest podjęcie rozstrzygnięcia związanego z wykonywaniem władzy publicznej. W tym kontekście od aktów urzędowych należy odróżnić czynności urzędowe Prezydenta RP, a więc te wszystkie działania, które związane są z wykonywaniem powinności głowy państwa.</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21</a:t>
            </a:fld>
            <a:endParaRPr lang="pl-PL"/>
          </a:p>
        </p:txBody>
      </p:sp>
    </p:spTree>
    <p:extLst>
      <p:ext uri="{BB962C8B-B14F-4D97-AF65-F5344CB8AC3E}">
        <p14:creationId xmlns:p14="http://schemas.microsoft.com/office/powerpoint/2010/main" val="210320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Akty urzędowe Prezydenta</a:t>
            </a:r>
          </a:p>
        </p:txBody>
      </p:sp>
      <p:pic>
        <p:nvPicPr>
          <p:cNvPr id="5" name="Symbol zastępczy zawartości 4"/>
          <p:cNvPicPr>
            <a:picLocks noGrp="1" noChangeAspect="1"/>
          </p:cNvPicPr>
          <p:nvPr>
            <p:ph idx="1"/>
          </p:nvPr>
        </p:nvPicPr>
        <p:blipFill>
          <a:blip r:embed="rId2"/>
          <a:stretch>
            <a:fillRect/>
          </a:stretch>
        </p:blipFill>
        <p:spPr>
          <a:xfrm>
            <a:off x="2283143" y="1758950"/>
            <a:ext cx="7625713" cy="4418013"/>
          </a:xfrm>
          <a:prstGeom prst="rect">
            <a:avLst/>
          </a:prstGeo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22</a:t>
            </a:fld>
            <a:endParaRPr lang="pl-PL"/>
          </a:p>
        </p:txBody>
      </p:sp>
    </p:spTree>
    <p:extLst>
      <p:ext uri="{BB962C8B-B14F-4D97-AF65-F5344CB8AC3E}">
        <p14:creationId xmlns:p14="http://schemas.microsoft.com/office/powerpoint/2010/main" val="1597234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a:extLst>
              <a:ext uri="{FF2B5EF4-FFF2-40B4-BE49-F238E27FC236}">
                <a16:creationId xmlns:a16="http://schemas.microsoft.com/office/drawing/2014/main" xmlns="" id="{8EE13907-FA8C-4BD7-8430-31BA9F658678}"/>
              </a:ext>
            </a:extLst>
          </p:cNvPr>
          <p:cNvSpPr>
            <a:spLocks noGrp="1"/>
          </p:cNvSpPr>
          <p:nvPr>
            <p:ph type="sldNum" sz="quarter" idx="12"/>
          </p:nvPr>
        </p:nvSpPr>
        <p:spPr/>
        <p:txBody>
          <a:bodyPr/>
          <a:lstStyle/>
          <a:p>
            <a:fld id="{453BB134-82F7-4F0E-A3FF-CEA6FDEF8B86}" type="slidenum">
              <a:rPr lang="pl-PL" smtClean="0"/>
              <a:t>23</a:t>
            </a:fld>
            <a:endParaRPr lang="pl-PL"/>
          </a:p>
        </p:txBody>
      </p:sp>
      <p:pic>
        <p:nvPicPr>
          <p:cNvPr id="3" name="Obraz 2"/>
          <p:cNvPicPr>
            <a:picLocks noChangeAspect="1"/>
          </p:cNvPicPr>
          <p:nvPr/>
        </p:nvPicPr>
        <p:blipFill>
          <a:blip r:embed="rId2"/>
          <a:stretch>
            <a:fillRect/>
          </a:stretch>
        </p:blipFill>
        <p:spPr>
          <a:xfrm>
            <a:off x="1190625" y="1055077"/>
            <a:ext cx="9810750" cy="5340960"/>
          </a:xfrm>
          <a:prstGeom prst="rect">
            <a:avLst/>
          </a:prstGeom>
        </p:spPr>
      </p:pic>
    </p:spTree>
    <p:extLst>
      <p:ext uri="{BB962C8B-B14F-4D97-AF65-F5344CB8AC3E}">
        <p14:creationId xmlns:p14="http://schemas.microsoft.com/office/powerpoint/2010/main" val="2958545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Akty urzędowe Prezydenta</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marL="0" indent="0">
              <a:buNone/>
            </a:pPr>
            <a:endParaRPr lang="pl-PL" sz="2000" dirty="0">
              <a:latin typeface="Times New Roman" panose="02020603050405020304" pitchFamily="18" charset="0"/>
              <a:ea typeface="Calibri" panose="020F0502020204030204" pitchFamily="34" charset="0"/>
            </a:endParaRPr>
          </a:p>
          <a:p>
            <a:pPr marL="0" indent="0" algn="just">
              <a:buNone/>
            </a:pPr>
            <a:r>
              <a:rPr lang="pl-PL" sz="2000" dirty="0">
                <a:latin typeface="Times New Roman" panose="02020603050405020304" pitchFamily="18" charset="0"/>
                <a:ea typeface="Calibri" panose="020F0502020204030204" pitchFamily="34" charset="0"/>
              </a:rPr>
              <a:t>Zarządzenia mogą być wydawane przez Prezydenta RP – jak wszystkie źródła prawa wewnętrznego – co do zasady w oparciu o upoważnienie ustawowe (art. 93 ust. 2  Konstytucji </a:t>
            </a:r>
            <a:r>
              <a:rPr lang="pl-PL" sz="2000" dirty="0">
                <a:latin typeface="Times New Roman" panose="02020603050405020304" pitchFamily="18" charset="0"/>
                <a:ea typeface="Calibri" panose="020F0502020204030204" pitchFamily="34" charset="0"/>
                <a:cs typeface="Times New Roman" panose="02020603050405020304" pitchFamily="18" charset="0"/>
              </a:rPr>
              <a:t>RP</a:t>
            </a:r>
            <a:r>
              <a:rPr lang="pl-PL" sz="2000" dirty="0">
                <a:latin typeface="Times New Roman" panose="02020603050405020304" pitchFamily="18" charset="0"/>
                <a:cs typeface="Times New Roman" panose="02020603050405020304" pitchFamily="18" charset="0"/>
              </a:rPr>
              <a:t>, zarządzenia są wydawane tylko na podstawie ustawy. Nie mogą one stanowić podstawy decyzji wobec obywateli, osób prawnych oraz innych podmiotów. </a:t>
            </a:r>
            <a:r>
              <a:rPr lang="pl-PL" sz="2000" dirty="0">
                <a:latin typeface="Times New Roman" panose="02020603050405020304" pitchFamily="18" charset="0"/>
                <a:ea typeface="Calibri" panose="020F0502020204030204" pitchFamily="34" charset="0"/>
              </a:rPr>
              <a:t>). Wyjątkiem w tej mierze jest zarządzenie o nadaniu Statutu Kancelarii Prezydenta RP (art. 143 Konstytucji RP). W tym przypadku podstawa do wydania aktu znajduje się w ustawie zasadniczej Konstytucji. </a:t>
            </a:r>
          </a:p>
          <a:p>
            <a:pPr marL="0" indent="0" algn="just">
              <a:buNone/>
            </a:pPr>
            <a:r>
              <a:rPr lang="pl-PL" sz="2000" dirty="0">
                <a:latin typeface="Times New Roman" panose="02020603050405020304" pitchFamily="18" charset="0"/>
                <a:cs typeface="Times New Roman" panose="02020603050405020304" pitchFamily="18" charset="0"/>
              </a:rPr>
              <a:t>Art. 143.  Organem pomocniczym Prezydenta Rzeczypospolitej jest Kancelaria Prezydenta Rzeczypospolitej. Prezydent Rzeczypospolitej nadaje statut Kancelarii oraz powołuje i odwołuje Szefa Kancelarii Prezydenta Rzeczypospolitej.</a:t>
            </a:r>
          </a:p>
        </p:txBody>
      </p:sp>
      <p:sp>
        <p:nvSpPr>
          <p:cNvPr id="4" name="Symbol zastępczy numeru slajdu 3"/>
          <p:cNvSpPr>
            <a:spLocks noGrp="1"/>
          </p:cNvSpPr>
          <p:nvPr>
            <p:ph type="sldNum" sz="quarter" idx="12"/>
          </p:nvPr>
        </p:nvSpPr>
        <p:spPr/>
        <p:txBody>
          <a:bodyPr/>
          <a:lstStyle/>
          <a:p>
            <a:fld id="{453BB134-82F7-4F0E-A3FF-CEA6FDEF8B86}" type="slidenum">
              <a:rPr lang="pl-PL" smtClean="0"/>
              <a:t>24</a:t>
            </a:fld>
            <a:endParaRPr lang="pl-PL"/>
          </a:p>
        </p:txBody>
      </p:sp>
    </p:spTree>
    <p:extLst>
      <p:ext uri="{BB962C8B-B14F-4D97-AF65-F5344CB8AC3E}">
        <p14:creationId xmlns:p14="http://schemas.microsoft.com/office/powerpoint/2010/main" val="3683512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861646"/>
            <a:ext cx="10515600" cy="448408"/>
          </a:xfrm>
        </p:spPr>
        <p:txBody>
          <a:bodyPr>
            <a:normAutofit/>
          </a:bodyPr>
          <a:lstStyle/>
          <a:p>
            <a:pPr algn="ctr"/>
            <a:r>
              <a:rPr lang="pl-PL" sz="2000" b="1" dirty="0">
                <a:solidFill>
                  <a:prstClr val="black"/>
                </a:solidFill>
                <a:latin typeface="Times New Roman" panose="02020603050405020304" pitchFamily="18" charset="0"/>
                <a:ea typeface="Calibri" panose="020F0502020204030204" pitchFamily="34" charset="0"/>
                <a:cs typeface="+mn-cs"/>
              </a:rPr>
              <a:t>Wydawanie postanowień przez Prezydenta</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marL="0" indent="0">
              <a:buNone/>
            </a:pPr>
            <a:endParaRPr lang="pl-PL" sz="2000" dirty="0">
              <a:latin typeface="Times New Roman" panose="02020603050405020304" pitchFamily="18" charset="0"/>
              <a:ea typeface="Calibri" panose="020F0502020204030204" pitchFamily="34" charset="0"/>
            </a:endParaRPr>
          </a:p>
          <a:p>
            <a:pPr marL="0" indent="0">
              <a:buNone/>
            </a:pPr>
            <a:r>
              <a:rPr lang="pl-PL" sz="2000" dirty="0">
                <a:latin typeface="Times New Roman" panose="02020603050405020304" pitchFamily="18" charset="0"/>
                <a:ea typeface="Calibri" panose="020F0502020204030204" pitchFamily="34" charset="0"/>
              </a:rPr>
              <a:t>Na mocy art. 142 ust. 2 Konstytucji, w zakresie realizacji pozostałych swoich kompetencji Prezydent wydaje postanowienia. </a:t>
            </a:r>
          </a:p>
          <a:p>
            <a:pPr marL="0" indent="0">
              <a:buNone/>
            </a:pPr>
            <a:r>
              <a:rPr lang="pl-PL" sz="2000" dirty="0">
                <a:latin typeface="Times New Roman" panose="02020603050405020304" pitchFamily="18" charset="0"/>
                <a:ea typeface="Calibri" panose="020F0502020204030204" pitchFamily="34" charset="0"/>
              </a:rPr>
              <a:t>Postanowienia Prezydenta RP są aktami władztwa państwowego. </a:t>
            </a:r>
          </a:p>
          <a:p>
            <a:pPr marL="0" indent="0">
              <a:buNone/>
            </a:pPr>
            <a:r>
              <a:rPr lang="pl-PL" sz="2000" dirty="0">
                <a:latin typeface="Times New Roman" panose="02020603050405020304" pitchFamily="18" charset="0"/>
                <a:ea typeface="Calibri" panose="020F0502020204030204" pitchFamily="34" charset="0"/>
              </a:rPr>
              <a:t>Wydawane są w sytuacji, gdy z przepisu prawa nie wynika, że Prezydent powinien promulgować rozporządzenie lub zarządzenie.</a:t>
            </a:r>
            <a:r>
              <a:rPr lang="pl-PL" sz="2000" b="1" dirty="0">
                <a:latin typeface="Times New Roman" panose="02020603050405020304" pitchFamily="18" charset="0"/>
                <a:ea typeface="Calibri" panose="020F0502020204030204" pitchFamily="34" charset="0"/>
              </a:rPr>
              <a:t> </a:t>
            </a:r>
          </a:p>
          <a:p>
            <a:pPr marL="0" indent="0">
              <a:buNone/>
            </a:pPr>
            <a:r>
              <a:rPr lang="pl-PL" sz="2000" dirty="0">
                <a:latin typeface="Times New Roman" panose="02020603050405020304" pitchFamily="18" charset="0"/>
                <a:ea typeface="Calibri" panose="020F0502020204030204" pitchFamily="34" charset="0"/>
              </a:rPr>
              <a:t>Zasadniczo postanowienie powinno zawierać rozstrzygnięcie o charakterze jednostkowym, kierowanym do indywidualnie oznaczonego podmiotu, a przez to nie może nieść w swojej treści norm generalnych i abstrakcyjnych, gdyż takie zastrzeżone są dla dwóch pozostałych rodzajów aktów urzędowych głowy państwa, tj. rozporządzeń i zarządzeń. </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p:cNvSpPr>
            <a:spLocks noGrp="1"/>
          </p:cNvSpPr>
          <p:nvPr>
            <p:ph type="sldNum" sz="quarter" idx="12"/>
          </p:nvPr>
        </p:nvSpPr>
        <p:spPr/>
        <p:txBody>
          <a:bodyPr/>
          <a:lstStyle/>
          <a:p>
            <a:fld id="{453BB134-82F7-4F0E-A3FF-CEA6FDEF8B86}" type="slidenum">
              <a:rPr lang="pl-PL" smtClean="0"/>
              <a:t>25</a:t>
            </a:fld>
            <a:endParaRPr lang="pl-PL"/>
          </a:p>
        </p:txBody>
      </p:sp>
    </p:spTree>
    <p:extLst>
      <p:ext uri="{BB962C8B-B14F-4D97-AF65-F5344CB8AC3E}">
        <p14:creationId xmlns:p14="http://schemas.microsoft.com/office/powerpoint/2010/main" val="303506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solidFill>
                  <a:prstClr val="black"/>
                </a:solidFill>
                <a:latin typeface="Times New Roman" panose="02020603050405020304" pitchFamily="18" charset="0"/>
                <a:cs typeface="Times New Roman" panose="02020603050405020304" pitchFamily="18" charset="0"/>
              </a:rPr>
              <a:t>Prezydent charakterystyka urzędu</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92500" lnSpcReduction="10000"/>
          </a:bodyPr>
          <a:lstStyle/>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Pozycję ustrojową Prezydenta określają trzy grupy jego kompetencji: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Pierwsza grupa - Reprezentowanie Rzeczypospolitej Polskiej i gwarantowanie ciągłości władzy państwowej.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Druga grupa - Czuwanie nad przestrzeganiem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Trzecia grupa - Stanie na straży suwerenności i bezpieczeństwa państwa oraz nienaruszalności i niepodzielności jego terytorium</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W ramach tych kompetencji Prezydent może wydawać akty urzędowe. Co do zasady akty te dla swojej ważności wymagają kontrasygnaty Prezesa Rady Ministrów.</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3</a:t>
            </a:fld>
            <a:endParaRPr lang="pl-PL"/>
          </a:p>
        </p:txBody>
      </p:sp>
    </p:spTree>
    <p:extLst>
      <p:ext uri="{BB962C8B-B14F-4D97-AF65-F5344CB8AC3E}">
        <p14:creationId xmlns:p14="http://schemas.microsoft.com/office/powerpoint/2010/main" val="12873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Prezydent – instytucja kontrasygnaty</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Kontrasygnata</a:t>
            </a:r>
            <a:r>
              <a:rPr lang="pl-PL" sz="2000" dirty="0">
                <a:latin typeface="Times New Roman" panose="02020603050405020304" pitchFamily="18" charset="0"/>
                <a:ea typeface="Calibri" panose="020F0502020204030204" pitchFamily="34" charset="0"/>
                <a:cs typeface="Times New Roman" panose="02020603050405020304" pitchFamily="18" charset="0"/>
              </a:rPr>
              <a:t> jest wymogiem złożenia podpisu przez prezesa Rady Ministrów na urzędowym akcie </a:t>
            </a:r>
            <a:r>
              <a:rPr lang="pl-PL" sz="2000" dirty="0" smtClean="0">
                <a:latin typeface="Times New Roman" panose="02020603050405020304" pitchFamily="18" charset="0"/>
                <a:ea typeface="Calibri" panose="020F0502020204030204" pitchFamily="34" charset="0"/>
                <a:cs typeface="Times New Roman" panose="02020603050405020304" pitchFamily="18" charset="0"/>
              </a:rPr>
              <a:t>Prezydenta</a:t>
            </a:r>
            <a:r>
              <a:rPr lang="pl-PL" sz="2000" dirty="0">
                <a:latin typeface="Times New Roman" panose="02020603050405020304" pitchFamily="18" charset="0"/>
                <a:ea typeface="Calibri" panose="020F0502020204030204" pitchFamily="34" charset="0"/>
                <a:cs typeface="Times New Roman" panose="02020603050405020304" pitchFamily="18" charset="0"/>
              </a:rPr>
              <a:t>, wcześniej przez niego podpisanego. Bez takiej kontrasygnaty dany dokument nie jest ważny. Obowiązek kontrasygnaty obejmuje kompetencje </a:t>
            </a:r>
            <a:r>
              <a:rPr lang="pl-PL" sz="2000" dirty="0" smtClean="0">
                <a:latin typeface="Times New Roman" panose="02020603050405020304" pitchFamily="18" charset="0"/>
                <a:ea typeface="Calibri" panose="020F0502020204030204" pitchFamily="34" charset="0"/>
                <a:cs typeface="Times New Roman" panose="02020603050405020304" pitchFamily="18" charset="0"/>
              </a:rPr>
              <a:t>Prezydenta</a:t>
            </a:r>
            <a:r>
              <a:rPr lang="pl-PL" sz="2000" dirty="0">
                <a:latin typeface="Times New Roman" panose="02020603050405020304" pitchFamily="18" charset="0"/>
                <a:ea typeface="Calibri" panose="020F0502020204030204" pitchFamily="34" charset="0"/>
                <a:cs typeface="Times New Roman" panose="02020603050405020304" pitchFamily="18" charset="0"/>
              </a:rPr>
              <a:t>  z zakresu sprawowania polityki zagranicznej oraz obronnej, łącznie z wprowadzeniem stanów nadzwyczajnych. Premier ma prawo do odmowy złożenia podpisu, jeśli nie zgadza się z polityką prowadzoną przez </a:t>
            </a:r>
            <a:r>
              <a:rPr lang="pl-PL" sz="2000" dirty="0" smtClean="0">
                <a:latin typeface="Times New Roman" panose="02020603050405020304" pitchFamily="18" charset="0"/>
                <a:ea typeface="Calibri" panose="020F0502020204030204" pitchFamily="34" charset="0"/>
                <a:cs typeface="Times New Roman" panose="02020603050405020304" pitchFamily="18" charset="0"/>
              </a:rPr>
              <a:t>Prezydenta</a:t>
            </a:r>
            <a:r>
              <a:rPr lang="pl-PL" sz="2000" dirty="0">
                <a:latin typeface="Times New Roman" panose="02020603050405020304" pitchFamily="18" charset="0"/>
                <a:ea typeface="Calibri" panose="020F0502020204030204" pitchFamily="34" charset="0"/>
                <a:cs typeface="Times New Roman" panose="02020603050405020304" pitchFamily="18" charset="0"/>
              </a:rPr>
              <a:t>. Prezes Rady Ministrów kontrasygnując akt Prezydenta ponosi odpowiedzialność za ten akt przed Sejmem.</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4</a:t>
            </a:fld>
            <a:endParaRPr lang="pl-PL"/>
          </a:p>
        </p:txBody>
      </p:sp>
    </p:spTree>
    <p:extLst>
      <p:ext uri="{BB962C8B-B14F-4D97-AF65-F5344CB8AC3E}">
        <p14:creationId xmlns:p14="http://schemas.microsoft.com/office/powerpoint/2010/main" val="324896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Prezydent – instytucja prerogatywy</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70000" lnSpcReduction="20000"/>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Prerogatywy</a:t>
            </a:r>
            <a:r>
              <a:rPr lang="pl-PL" sz="1800" dirty="0">
                <a:latin typeface="Calibri" panose="020F0502020204030204" pitchFamily="34" charset="0"/>
                <a:ea typeface="Calibri" panose="020F0502020204030204" pitchFamily="34" charset="0"/>
                <a:cs typeface="Times New Roman" panose="02020603050405020304" pitchFamily="18" charset="0"/>
              </a:rPr>
              <a:t> - </a:t>
            </a:r>
            <a:r>
              <a:rPr lang="pl-PL" sz="2000" dirty="0">
                <a:latin typeface="Times New Roman" panose="02020603050405020304" pitchFamily="18" charset="0"/>
                <a:ea typeface="Calibri" panose="020F0502020204030204" pitchFamily="34" charset="0"/>
                <a:cs typeface="Times New Roman" panose="02020603050405020304" pitchFamily="18" charset="0"/>
              </a:rPr>
              <a:t>Akty prawne, które nie wymagają kontrasygnaty </a:t>
            </a:r>
            <a:r>
              <a:rPr lang="pl-PL" sz="2000" dirty="0" smtClean="0">
                <a:latin typeface="Times New Roman" panose="02020603050405020304" pitchFamily="18" charset="0"/>
                <a:ea typeface="Calibri" panose="020F0502020204030204" pitchFamily="34" charset="0"/>
                <a:cs typeface="Times New Roman" panose="02020603050405020304" pitchFamily="18" charset="0"/>
              </a:rPr>
              <a:t>Premiera</a:t>
            </a:r>
            <a:r>
              <a:rPr lang="pl-PL" sz="2000" dirty="0">
                <a:latin typeface="Times New Roman" panose="02020603050405020304" pitchFamily="18" charset="0"/>
                <a:ea typeface="Calibri" panose="020F0502020204030204" pitchFamily="34" charset="0"/>
                <a:cs typeface="Times New Roman" panose="02020603050405020304" pitchFamily="18" charset="0"/>
              </a:rPr>
              <a:t>, które Prezydent podejmuje samodzielnie, należą do tzw. </a:t>
            </a:r>
            <a:r>
              <a:rPr lang="pl-PL" sz="2000" b="1" dirty="0">
                <a:latin typeface="Times New Roman" panose="02020603050405020304" pitchFamily="18" charset="0"/>
                <a:ea typeface="Calibri" panose="020F0502020204030204" pitchFamily="34" charset="0"/>
                <a:cs typeface="Times New Roman" panose="02020603050405020304" pitchFamily="18" charset="0"/>
              </a:rPr>
              <a:t>prerogatyw</a:t>
            </a:r>
            <a:r>
              <a:rPr lang="pl-PL" sz="2000" dirty="0">
                <a:latin typeface="Times New Roman" panose="02020603050405020304" pitchFamily="18" charset="0"/>
                <a:ea typeface="Calibri" panose="020F0502020204030204" pitchFamily="34" charset="0"/>
                <a:cs typeface="Times New Roman" panose="02020603050405020304" pitchFamily="18" charset="0"/>
              </a:rPr>
              <a:t> </a:t>
            </a:r>
            <a:r>
              <a:rPr lang="pl-PL" sz="2000" dirty="0" smtClean="0">
                <a:latin typeface="Times New Roman" panose="02020603050405020304" pitchFamily="18" charset="0"/>
                <a:ea typeface="Calibri" panose="020F0502020204030204" pitchFamily="34" charset="0"/>
                <a:cs typeface="Times New Roman" panose="02020603050405020304" pitchFamily="18" charset="0"/>
              </a:rPr>
              <a:t>Prezydenta</a:t>
            </a:r>
            <a:r>
              <a:rPr lang="pl-PL" sz="2000" dirty="0">
                <a:latin typeface="Times New Roman" panose="02020603050405020304" pitchFamily="18" charset="0"/>
                <a:ea typeface="Calibri" panose="020F0502020204030204" pitchFamily="34" charset="0"/>
                <a:cs typeface="Times New Roman" panose="02020603050405020304" pitchFamily="18" charset="0"/>
              </a:rPr>
              <a:t>. O prerogatywach prezydenckich mówi art. 144 pkt 3 Konstytucji. Zakres aktów urzędowych Prezydenta, które nie wymagają kontrasygnaty jest bardzo szeroki.  Wynika z niego silna pozycja ustrojowa Prezydenta, która jest związana z tym, że urząd Prezydenta jest obsadzany w drodze bezpośrednich i powszechnych wyborów. Do najważniejszych należą:</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pl-PL" sz="2000" dirty="0">
                <a:latin typeface="Times New Roman" panose="02020603050405020304" pitchFamily="18" charset="0"/>
                <a:ea typeface="Calibri" panose="020F0502020204030204" pitchFamily="34" charset="0"/>
                <a:cs typeface="Times New Roman" panose="02020603050405020304" pitchFamily="18" charset="0"/>
              </a:rPr>
              <a:t>zarządzanie wyborów parlamentarnych</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pl-PL" sz="2000" dirty="0">
                <a:latin typeface="Times New Roman" panose="02020603050405020304" pitchFamily="18" charset="0"/>
                <a:ea typeface="Calibri" panose="020F0502020204030204" pitchFamily="34" charset="0"/>
                <a:cs typeface="Times New Roman" panose="02020603050405020304" pitchFamily="18" charset="0"/>
              </a:rPr>
              <a:t>zwoływanie pierwszego posiedzenia Sejmu</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pl-PL" sz="2000" dirty="0">
                <a:latin typeface="Times New Roman" panose="02020603050405020304" pitchFamily="18" charset="0"/>
                <a:ea typeface="Calibri" panose="020F0502020204030204" pitchFamily="34" charset="0"/>
                <a:cs typeface="Times New Roman" panose="02020603050405020304" pitchFamily="18" charset="0"/>
              </a:rPr>
              <a:t>skracanie kadencji Sejmu w przypadkach określonych w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pl-PL" sz="2000" dirty="0">
                <a:latin typeface="Times New Roman" panose="02020603050405020304" pitchFamily="18" charset="0"/>
                <a:ea typeface="Calibri" panose="020F0502020204030204" pitchFamily="34" charset="0"/>
                <a:cs typeface="Times New Roman" panose="02020603050405020304" pitchFamily="18" charset="0"/>
              </a:rPr>
              <a:t>prawo inicjatywy ustawodawczej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pl-PL" sz="2000" dirty="0">
                <a:latin typeface="Times New Roman" panose="02020603050405020304" pitchFamily="18" charset="0"/>
                <a:ea typeface="Calibri" panose="020F0502020204030204" pitchFamily="34" charset="0"/>
                <a:cs typeface="Times New Roman" panose="02020603050405020304" pitchFamily="18" charset="0"/>
              </a:rPr>
              <a:t>zarządzanie ogólnokrajowego referendum itd.</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5</a:t>
            </a:fld>
            <a:endParaRPr lang="pl-PL"/>
          </a:p>
        </p:txBody>
      </p:sp>
    </p:spTree>
    <p:extLst>
      <p:ext uri="{BB962C8B-B14F-4D97-AF65-F5344CB8AC3E}">
        <p14:creationId xmlns:p14="http://schemas.microsoft.com/office/powerpoint/2010/main" val="194765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dirty="0">
                <a:latin typeface="Times New Roman" panose="02020603050405020304" pitchFamily="18" charset="0"/>
                <a:cs typeface="Times New Roman" panose="02020603050405020304" pitchFamily="18" charset="0"/>
              </a:rPr>
              <a:t>Prezydent – zmiana </a:t>
            </a:r>
            <a:r>
              <a:rPr lang="pl-PL" sz="2000" dirty="0" err="1">
                <a:latin typeface="Times New Roman" panose="02020603050405020304" pitchFamily="18" charset="0"/>
                <a:cs typeface="Times New Roman" panose="02020603050405020304" pitchFamily="18" charset="0"/>
              </a:rPr>
              <a:t>Konsytucji</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77500" lnSpcReduction="20000"/>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Zmiana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Zgodnie z art. 235 ust. 1 Konstytucji, Prezydent jest jednym z podmiotów legitymowanych (obok co najmniej 1/5 ustawowej liczby posłów oraz Senatu) do przedłożenia projektu ustawy o zmianie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Jeżeli ustawa o zmianie Konstytucji dotyczy przepisów rozdziału I, II lub XII, Prezydent może zażądać, w terminie 45 dni od dnia uchwalenia ustawy przez Senat, przeprowadzenia referendum zatwierdzającego. Z wnioskiem w tej sprawie Prezydent zwraca się do Marszałka Sejmu, który zarządza niezwłocznie przeprowadzenie referendum w ciągu 60 dni od dnia złożenia wniosku. Zmiana Konstytucji zostaje przyjęta, jeżeli za tą zmianą opowiedziała się większość głosujących (art. 235 ust. 6 Konstytucji).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Na mocy art. 235 ust. 6 Konstytucji, Prezydent podpisuje ustawę o zmianie Konstytucji w ciągu 21 dni od dnia przedstawienia przez Marszałka Sejmu do podpisu i zarządza jej ogłoszenie w Dzienniku Ustaw Rzeczypospolitej Polskiej.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6</a:t>
            </a:fld>
            <a:endParaRPr lang="pl-PL"/>
          </a:p>
        </p:txBody>
      </p:sp>
    </p:spTree>
    <p:extLst>
      <p:ext uri="{BB962C8B-B14F-4D97-AF65-F5344CB8AC3E}">
        <p14:creationId xmlns:p14="http://schemas.microsoft.com/office/powerpoint/2010/main" val="381967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fontScale="90000"/>
          </a:bodyPr>
          <a:lstStyle/>
          <a:p>
            <a:pPr algn="ctr">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Akty prawne Prezydenta wydawane na podstawie upoważnień zawartych w Konstytucji</a:t>
            </a:r>
            <a:r>
              <a:rPr lang="pl-PL" sz="1800" dirty="0">
                <a:latin typeface="Calibri" panose="020F0502020204030204" pitchFamily="34" charset="0"/>
                <a:ea typeface="Calibri" panose="020F0502020204030204" pitchFamily="34" charset="0"/>
                <a:cs typeface="Times New Roman" panose="02020603050405020304" pitchFamily="18" charset="0"/>
              </a:rPr>
              <a:t/>
            </a:r>
            <a:br>
              <a:rPr lang="pl-PL" sz="1800" dirty="0">
                <a:latin typeface="Calibri" panose="020F0502020204030204" pitchFamily="34" charset="0"/>
                <a:ea typeface="Calibri" panose="020F0502020204030204" pitchFamily="34"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Stan wojenny</a:t>
            </a:r>
          </a:p>
          <a:p>
            <a:pPr algn="just">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229. </a:t>
            </a:r>
            <a:r>
              <a:rPr lang="pl-PL" sz="2000" dirty="0">
                <a:latin typeface="Times New Roman" panose="02020603050405020304" pitchFamily="18" charset="0"/>
                <a:ea typeface="Calibri" panose="020F0502020204030204" pitchFamily="34" charset="0"/>
                <a:cs typeface="Times New Roman" panose="02020603050405020304" pitchFamily="18" charset="0"/>
              </a:rPr>
              <a:t>W razie zewnętrznego zagrożenia państwa, zbrojnej napaści na terytorium Rzeczypospolitej Polskiej lub gdy z umowy międzynarodowej wynika zobowiązanie do wspólnej obrony przeciwko agresji, Prezydent Rzeczypospolitej na wniosek Rady Ministrów może wprowadzić stan wojenny na części albo na całym terytorium państwa.</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7</a:t>
            </a:fld>
            <a:endParaRPr lang="pl-PL"/>
          </a:p>
        </p:txBody>
      </p:sp>
    </p:spTree>
    <p:extLst>
      <p:ext uri="{BB962C8B-B14F-4D97-AF65-F5344CB8AC3E}">
        <p14:creationId xmlns:p14="http://schemas.microsoft.com/office/powerpoint/2010/main" val="292296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fontScale="90000"/>
          </a:bodyPr>
          <a:lstStyle/>
          <a:p>
            <a:pPr algn="ctr">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Akty prawne Prezydenta wydawane na podstawie upoważnień zawartych w Konstytucji</a:t>
            </a:r>
            <a:r>
              <a:rPr lang="pl-PL" sz="1800" dirty="0">
                <a:latin typeface="Calibri" panose="020F0502020204030204" pitchFamily="34" charset="0"/>
                <a:ea typeface="Calibri" panose="020F0502020204030204" pitchFamily="34" charset="0"/>
                <a:cs typeface="Times New Roman" panose="02020603050405020304" pitchFamily="18" charset="0"/>
              </a:rPr>
              <a:t/>
            </a:r>
            <a:br>
              <a:rPr lang="pl-PL" sz="1800" dirty="0">
                <a:latin typeface="Calibri" panose="020F0502020204030204" pitchFamily="34" charset="0"/>
                <a:ea typeface="Calibri" panose="020F0502020204030204" pitchFamily="34"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lvl="0" indent="0" algn="ctr">
              <a:lnSpc>
                <a:spcPct val="150000"/>
              </a:lnSpc>
              <a:spcAft>
                <a:spcPts val="800"/>
              </a:spcAft>
              <a:buNone/>
            </a:pPr>
            <a:r>
              <a:rPr lang="pl-PL"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Stan wyjątkowy</a:t>
            </a:r>
            <a:endParaRPr lang="pl-PL"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230 </a:t>
            </a:r>
            <a:r>
              <a:rPr lang="pl-PL" sz="2000" dirty="0">
                <a:latin typeface="Times New Roman" panose="02020603050405020304" pitchFamily="18" charset="0"/>
                <a:ea typeface="Calibri" panose="020F0502020204030204" pitchFamily="34" charset="0"/>
                <a:cs typeface="Times New Roman" panose="02020603050405020304" pitchFamily="18" charset="0"/>
              </a:rPr>
              <a:t>1. W razie zagrożenia konstytucyjnego ustroju państwa, bezpieczeństwa obywateli lub porządku publicznego, Prezydent Rzeczypospolitej na wniosek Rady Ministrów może wprowadzić, na czas oznaczony, nie dłuższy niż 90 dni, stan wyjątkowy na części albo na całym terytorium państwa.</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pl-PL" sz="2000" dirty="0">
                <a:latin typeface="Times New Roman" panose="02020603050405020304" pitchFamily="18" charset="0"/>
                <a:ea typeface="Calibri" panose="020F0502020204030204" pitchFamily="34" charset="0"/>
                <a:cs typeface="Times New Roman" panose="02020603050405020304" pitchFamily="18" charset="0"/>
              </a:rPr>
              <a:t>2. Przedłużenie stanu wyjątkowego może nastąpić tylko raz, za zgodą Sejmu i na czas nie dłuższy niż 60 dni.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8</a:t>
            </a:fld>
            <a:endParaRPr lang="pl-PL"/>
          </a:p>
        </p:txBody>
      </p:sp>
    </p:spTree>
    <p:extLst>
      <p:ext uri="{BB962C8B-B14F-4D97-AF65-F5344CB8AC3E}">
        <p14:creationId xmlns:p14="http://schemas.microsoft.com/office/powerpoint/2010/main" val="369006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fontScale="90000"/>
          </a:bodyPr>
          <a:lstStyle/>
          <a:p>
            <a:pPr algn="ctr">
              <a:lnSpc>
                <a:spcPct val="150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Akty prawne Prezydenta wydawane na podstawie upoważnień zawartych w Konstytucji</a:t>
            </a:r>
            <a:r>
              <a:rPr lang="pl-PL" sz="1800" dirty="0">
                <a:latin typeface="Calibri" panose="020F0502020204030204" pitchFamily="34" charset="0"/>
                <a:ea typeface="Calibri" panose="020F0502020204030204" pitchFamily="34" charset="0"/>
                <a:cs typeface="Times New Roman" panose="02020603050405020304" pitchFamily="18" charset="0"/>
              </a:rPr>
              <a:t/>
            </a:r>
            <a:br>
              <a:rPr lang="pl-PL" sz="1800" dirty="0">
                <a:latin typeface="Calibri" panose="020F0502020204030204" pitchFamily="34" charset="0"/>
                <a:ea typeface="Calibri" panose="020F0502020204030204" pitchFamily="34" charset="0"/>
                <a:cs typeface="Times New Roman" panose="02020603050405020304" pitchFamily="18" charset="0"/>
              </a:rPr>
            </a:b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459523"/>
            <a:ext cx="10515600" cy="4717440"/>
          </a:xfrm>
        </p:spPr>
        <p:txBody>
          <a:bodyPr>
            <a:normAutofit fontScale="92500"/>
          </a:bodyPr>
          <a:lstStyle/>
          <a:p>
            <a:pPr marL="0" indent="0" algn="just">
              <a:lnSpc>
                <a:spcPct val="150000"/>
              </a:lnSpc>
              <a:spcAft>
                <a:spcPts val="800"/>
              </a:spcAft>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Rozporządzenia z mocą ustawy</a:t>
            </a:r>
            <a:r>
              <a:rPr lang="pl-PL" sz="1800" dirty="0">
                <a:latin typeface="Calibri" panose="020F0502020204030204" pitchFamily="34" charset="0"/>
                <a:ea typeface="Calibri" panose="020F0502020204030204" pitchFamily="34" charset="0"/>
                <a:cs typeface="Times New Roman" panose="02020603050405020304" pitchFamily="18" charset="0"/>
              </a:rPr>
              <a:t>. </a:t>
            </a:r>
            <a:r>
              <a:rPr lang="pl-PL"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Art. 234 ust. 1</a:t>
            </a:r>
            <a:r>
              <a:rPr lang="pl-PL" sz="2000" dirty="0">
                <a:latin typeface="Times New Roman" panose="02020603050405020304" pitchFamily="18" charset="0"/>
                <a:ea typeface="Calibri" panose="020F0502020204030204" pitchFamily="34" charset="0"/>
                <a:cs typeface="Times New Roman" panose="02020603050405020304" pitchFamily="18" charset="0"/>
              </a:rPr>
              <a:t>. Jeżeli w czasie stanu wojennego Sejm nie może zebrać się na posiedzenie, Prezydent Rzeczypospolitej na wniosek Rady Ministrów wydaje rozporządzenia z mocą ustawy w zakresie i w granicach określonych w art. 228 ust. 3-5. Rozporządzenia te podlegają zatwierdzeniu przez Sejm na najbliższym posiedzeniu.</a:t>
            </a:r>
            <a:r>
              <a:rPr lang="pl-PL" sz="1800" dirty="0">
                <a:latin typeface="Calibri" panose="020F0502020204030204" pitchFamily="34" charset="0"/>
                <a:ea typeface="Calibri" panose="020F0502020204030204" pitchFamily="34" charset="0"/>
                <a:cs typeface="Times New Roman" panose="02020603050405020304" pitchFamily="18" charset="0"/>
              </a:rPr>
              <a:t> </a:t>
            </a:r>
            <a:r>
              <a:rPr lang="pl-PL" sz="2000" dirty="0">
                <a:latin typeface="Times New Roman" panose="02020603050405020304" pitchFamily="18" charset="0"/>
                <a:ea typeface="Calibri" panose="020F0502020204030204" pitchFamily="34" charset="0"/>
                <a:cs typeface="Times New Roman" panose="02020603050405020304" pitchFamily="18" charset="0"/>
              </a:rPr>
              <a:t>2. Rozporządzenia, o których mowa w ust. 1, mają charakter źródeł powszechnie obowiązującego prawa.</a:t>
            </a:r>
          </a:p>
          <a:p>
            <a:pPr marL="0" indent="0">
              <a:buNone/>
            </a:pPr>
            <a:r>
              <a:rPr lang="pl-PL" sz="2000" b="1" dirty="0">
                <a:latin typeface="Times New Roman" panose="02020603050405020304" pitchFamily="18" charset="0"/>
                <a:ea typeface="Calibri" panose="020F0502020204030204" pitchFamily="34" charset="0"/>
                <a:cs typeface="Times New Roman" panose="02020603050405020304" pitchFamily="18" charset="0"/>
              </a:rPr>
              <a:t>Art. 228 ust. </a:t>
            </a:r>
            <a:r>
              <a:rPr lang="pl-PL" sz="2000" b="1" dirty="0">
                <a:latin typeface="Times New Roman" panose="02020603050405020304" pitchFamily="18" charset="0"/>
                <a:cs typeface="Times New Roman" panose="02020603050405020304" pitchFamily="18" charset="0"/>
              </a:rPr>
              <a:t>3. </a:t>
            </a:r>
            <a:r>
              <a:rPr lang="pl-PL" sz="2000" dirty="0">
                <a:latin typeface="Times New Roman" panose="02020603050405020304" pitchFamily="18" charset="0"/>
                <a:cs typeface="Times New Roman" panose="02020603050405020304" pitchFamily="18" charset="0"/>
              </a:rPr>
              <a:t>Zasady działania organów władzy publicznej oraz zakres, w jakim mogą zostać ograniczone wolności i prawa człowieka i obywatela w czasie poszczególnych stanów nadzwyczajnych, określa ustawa. </a:t>
            </a:r>
          </a:p>
          <a:p>
            <a:pPr marL="0" indent="0">
              <a:buNone/>
            </a:pPr>
            <a:r>
              <a:rPr lang="pl-PL" sz="2000" dirty="0">
                <a:latin typeface="Times New Roman" panose="02020603050405020304" pitchFamily="18" charset="0"/>
                <a:cs typeface="Times New Roman" panose="02020603050405020304" pitchFamily="18" charset="0"/>
              </a:rPr>
              <a:t>4. Ustawa może określić podstawy, zakres i tryb wyrównywania strat majątkowych wynikających z ograniczenia w czasie stanu nadzwyczajnego wolności i praw człowieka i obywatela. </a:t>
            </a:r>
          </a:p>
          <a:p>
            <a:pPr marL="0" indent="0">
              <a:buNone/>
            </a:pPr>
            <a:r>
              <a:rPr lang="pl-PL" sz="2000" dirty="0">
                <a:latin typeface="Times New Roman" panose="02020603050405020304" pitchFamily="18" charset="0"/>
                <a:cs typeface="Times New Roman" panose="02020603050405020304" pitchFamily="18" charset="0"/>
              </a:rPr>
              <a:t>5. Działania podjęte w wyniku wprowadzenia stanu nadzwyczajnego muszą odpowiadać stopniowi zagrożenia i powinny zmierzać do jak najszybszego przywrócenia normalnego funkcjonowania państwa. </a:t>
            </a:r>
          </a:p>
          <a:p>
            <a:pPr marL="0" indent="0" algn="just">
              <a:lnSpc>
                <a:spcPct val="150000"/>
              </a:lnSpc>
              <a:spcAft>
                <a:spcPts val="800"/>
              </a:spcAft>
              <a:buNone/>
            </a:pP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9</a:t>
            </a:fld>
            <a:endParaRPr lang="pl-PL"/>
          </a:p>
        </p:txBody>
      </p:sp>
    </p:spTree>
    <p:extLst>
      <p:ext uri="{BB962C8B-B14F-4D97-AF65-F5344CB8AC3E}">
        <p14:creationId xmlns:p14="http://schemas.microsoft.com/office/powerpoint/2010/main" val="264163329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TotalTime>
  <Words>1240</Words>
  <Application>Microsoft Office PowerPoint</Application>
  <PresentationFormat>Panoramiczny</PresentationFormat>
  <Paragraphs>113</Paragraphs>
  <Slides>25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25</vt:i4>
      </vt:variant>
    </vt:vector>
  </HeadingPairs>
  <TitlesOfParts>
    <vt:vector size="31" baseType="lpstr">
      <vt:lpstr>Arial</vt:lpstr>
      <vt:lpstr>Calibri</vt:lpstr>
      <vt:lpstr>Calibri Light</vt:lpstr>
      <vt:lpstr>Symbol</vt:lpstr>
      <vt:lpstr>Times New Roman</vt:lpstr>
      <vt:lpstr>Motyw pakietu Office</vt:lpstr>
      <vt:lpstr>Prezydent RP   </vt:lpstr>
      <vt:lpstr>Prezydent charakterystyka urzędu</vt:lpstr>
      <vt:lpstr>Prezydent charakterystyka urzędu</vt:lpstr>
      <vt:lpstr>Prezydent – instytucja kontrasygnaty</vt:lpstr>
      <vt:lpstr>Prezydent – instytucja prerogatywy</vt:lpstr>
      <vt:lpstr>Prezydent – zmiana Konsytucji</vt:lpstr>
      <vt:lpstr>Akty prawne Prezydenta wydawane na podstawie upoważnień zawartych w Konstytucji </vt:lpstr>
      <vt:lpstr>Akty prawne Prezydenta wydawane na podstawie upoważnień zawartych w Konstytucji </vt:lpstr>
      <vt:lpstr>Akty prawne Prezydenta wydawane na podstawie upoważnień zawartych w Konstytucji </vt:lpstr>
      <vt:lpstr>Akty prawne Prezydenta wydawane na podstawie upoważnień zawartych w Konstytucji </vt:lpstr>
      <vt:lpstr>Prezydent i ustawy - Inicjatywa ustawodawcza Prezydenta </vt:lpstr>
      <vt:lpstr>Prezydent i ustawy - Inicjatywa ustawodawcza Prezydenta</vt:lpstr>
      <vt:lpstr>Akty prawne Prezydenta wydawane na podstawie upoważnień zawartych w Konstytucji </vt:lpstr>
      <vt:lpstr>Prezydent i ustawy</vt:lpstr>
      <vt:lpstr>Prezydent i ustawy</vt:lpstr>
      <vt:lpstr>Prezydent i ustawy</vt:lpstr>
      <vt:lpstr>Prezydent i ustawy</vt:lpstr>
      <vt:lpstr>Uprawnienia Prezydenta w zakresie polityki zagranicznej</vt:lpstr>
      <vt:lpstr>Prezydent i rozporządzenia</vt:lpstr>
      <vt:lpstr>Prezydent i rozporządzenia</vt:lpstr>
      <vt:lpstr>Akty urzędowe Prezydenta</vt:lpstr>
      <vt:lpstr>Akty urzędowe Prezydenta</vt:lpstr>
      <vt:lpstr>Prezentacja programu PowerPoint</vt:lpstr>
      <vt:lpstr>Akty urzędowe Prezydenta</vt:lpstr>
      <vt:lpstr>Wydawanie postanowień przez Prezydenta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Jarosław Deminet</dc:creator>
  <cp:lastModifiedBy>Kamińska Elżbieta</cp:lastModifiedBy>
  <cp:revision>17</cp:revision>
  <cp:lastPrinted>2022-08-23T10:04:15Z</cp:lastPrinted>
  <dcterms:created xsi:type="dcterms:W3CDTF">2022-04-13T09:17:53Z</dcterms:created>
  <dcterms:modified xsi:type="dcterms:W3CDTF">2022-09-20T06:21:39Z</dcterms:modified>
</cp:coreProperties>
</file>