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6" r:id="rId2"/>
    <p:sldId id="257" r:id="rId3"/>
    <p:sldId id="274" r:id="rId4"/>
    <p:sldId id="273" r:id="rId5"/>
    <p:sldId id="272" r:id="rId6"/>
    <p:sldId id="271" r:id="rId7"/>
    <p:sldId id="270" r:id="rId8"/>
    <p:sldId id="269" r:id="rId9"/>
    <p:sldId id="281" r:id="rId10"/>
    <p:sldId id="268" r:id="rId11"/>
    <p:sldId id="267" r:id="rId12"/>
    <p:sldId id="266" r:id="rId13"/>
    <p:sldId id="265" r:id="rId14"/>
    <p:sldId id="264" r:id="rId15"/>
    <p:sldId id="263" r:id="rId16"/>
    <p:sldId id="262" r:id="rId17"/>
    <p:sldId id="276" r:id="rId18"/>
    <p:sldId id="260" r:id="rId19"/>
    <p:sldId id="282" r:id="rId20"/>
    <p:sldId id="283" r:id="rId21"/>
    <p:sldId id="258" r:id="rId22"/>
    <p:sldId id="278" r:id="rId23"/>
    <p:sldId id="279" r:id="rId24"/>
    <p:sldId id="284" r:id="rId25"/>
    <p:sldId id="280" r:id="rId26"/>
    <p:sldId id="277" r:id="rId27"/>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22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3AE808D-9661-4A77-B3A3-067998BEC20B}" type="datetimeFigureOut">
              <a:rPr lang="pl-PL" smtClean="0"/>
              <a:t>20.09.2022</a:t>
            </a:fld>
            <a:endParaRPr lang="pl-PL"/>
          </a:p>
        </p:txBody>
      </p:sp>
      <p:sp>
        <p:nvSpPr>
          <p:cNvPr id="4" name="Symbol zastępczy stopki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74D58BA-48FB-4C54-9E67-3E3794264BB9}" type="slidenum">
              <a:rPr lang="pl-PL" smtClean="0"/>
              <a:t>‹#›</a:t>
            </a:fld>
            <a:endParaRPr lang="pl-PL"/>
          </a:p>
        </p:txBody>
      </p:sp>
    </p:spTree>
    <p:extLst>
      <p:ext uri="{BB962C8B-B14F-4D97-AF65-F5344CB8AC3E}">
        <p14:creationId xmlns:p14="http://schemas.microsoft.com/office/powerpoint/2010/main" val="2142882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1DCB0A6-1BF2-41AF-87FE-9BC04555DEAB}" type="datetimeFigureOut">
              <a:rPr lang="pl-PL" smtClean="0"/>
              <a:t>20.09.2022</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C7533EC-5E4B-4342-82C5-E9F51429D1BF}" type="slidenum">
              <a:rPr lang="pl-PL" smtClean="0"/>
              <a:t>‹#›</a:t>
            </a:fld>
            <a:endParaRPr lang="pl-PL"/>
          </a:p>
        </p:txBody>
      </p:sp>
    </p:spTree>
    <p:extLst>
      <p:ext uri="{BB962C8B-B14F-4D97-AF65-F5344CB8AC3E}">
        <p14:creationId xmlns:p14="http://schemas.microsoft.com/office/powerpoint/2010/main" val="136593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2E12688-A8B1-4EC9-817F-1785E41556B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xmlns="" id="{FEEE6F6D-984C-443B-B601-5A5493FF7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xmlns="" id="{7C1002AC-B7CB-4BBC-85FB-17CDC0B09A27}"/>
              </a:ext>
            </a:extLst>
          </p:cNvPr>
          <p:cNvSpPr>
            <a:spLocks noGrp="1"/>
          </p:cNvSpPr>
          <p:nvPr>
            <p:ph type="dt" sz="half" idx="10"/>
          </p:nvPr>
        </p:nvSpPr>
        <p:spPr/>
        <p:txBody>
          <a:bodyPr/>
          <a:lstStyle/>
          <a:p>
            <a:fld id="{5D24D1F6-FA3C-482D-8375-1C7913EB138D}" type="datetime1">
              <a:rPr lang="pl-PL" smtClean="0"/>
              <a:t>20.09.2022</a:t>
            </a:fld>
            <a:endParaRPr lang="pl-PL"/>
          </a:p>
        </p:txBody>
      </p:sp>
      <p:sp>
        <p:nvSpPr>
          <p:cNvPr id="5" name="Symbol zastępczy stopki 4">
            <a:extLst>
              <a:ext uri="{FF2B5EF4-FFF2-40B4-BE49-F238E27FC236}">
                <a16:creationId xmlns:a16="http://schemas.microsoft.com/office/drawing/2014/main" xmlns="" id="{7EF9A66C-AE61-480B-B8B4-6C281A5178B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1D2D7A55-0D59-4557-A4B5-C165AB6EDD5E}"/>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21769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20623B0-3A92-4101-93F5-9C196B3C639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xmlns="" id="{4BE86630-D95F-4786-8BAD-B40372BB5D1F}"/>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24F90E73-D9AD-4C4F-96DA-C23D18329DE0}"/>
              </a:ext>
            </a:extLst>
          </p:cNvPr>
          <p:cNvSpPr>
            <a:spLocks noGrp="1"/>
          </p:cNvSpPr>
          <p:nvPr>
            <p:ph type="dt" sz="half" idx="10"/>
          </p:nvPr>
        </p:nvSpPr>
        <p:spPr/>
        <p:txBody>
          <a:bodyPr/>
          <a:lstStyle/>
          <a:p>
            <a:fld id="{891B9248-10F7-4FC5-8359-5DA25E10083F}" type="datetime1">
              <a:rPr lang="pl-PL" smtClean="0"/>
              <a:t>20.09.2022</a:t>
            </a:fld>
            <a:endParaRPr lang="pl-PL"/>
          </a:p>
        </p:txBody>
      </p:sp>
      <p:sp>
        <p:nvSpPr>
          <p:cNvPr id="5" name="Symbol zastępczy stopki 4">
            <a:extLst>
              <a:ext uri="{FF2B5EF4-FFF2-40B4-BE49-F238E27FC236}">
                <a16:creationId xmlns:a16="http://schemas.microsoft.com/office/drawing/2014/main" xmlns="" id="{838DB31C-55EA-4FE1-9FE7-D93510E4BEF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F5E69053-3DFD-472C-AC93-F57882A56C28}"/>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594852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xmlns="" id="{D42EDFC5-820D-466C-B4C8-F5348CE7E964}"/>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xmlns="" id="{BCF384E4-1429-49D8-BC38-FA0D022ED5F6}"/>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A602AB47-7A97-4DEA-9B36-BD05F0C57FB2}"/>
              </a:ext>
            </a:extLst>
          </p:cNvPr>
          <p:cNvSpPr>
            <a:spLocks noGrp="1"/>
          </p:cNvSpPr>
          <p:nvPr>
            <p:ph type="dt" sz="half" idx="10"/>
          </p:nvPr>
        </p:nvSpPr>
        <p:spPr/>
        <p:txBody>
          <a:bodyPr/>
          <a:lstStyle/>
          <a:p>
            <a:fld id="{B614E90A-5F4B-46C4-8114-8784BB8801B9}" type="datetime1">
              <a:rPr lang="pl-PL" smtClean="0"/>
              <a:t>20.09.2022</a:t>
            </a:fld>
            <a:endParaRPr lang="pl-PL"/>
          </a:p>
        </p:txBody>
      </p:sp>
      <p:sp>
        <p:nvSpPr>
          <p:cNvPr id="5" name="Symbol zastępczy stopki 4">
            <a:extLst>
              <a:ext uri="{FF2B5EF4-FFF2-40B4-BE49-F238E27FC236}">
                <a16:creationId xmlns:a16="http://schemas.microsoft.com/office/drawing/2014/main" xmlns="" id="{C16DF47D-CFFC-4F55-BCAB-9DA4DB8890C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24D0179F-9433-4341-9E08-D7A53F40C434}"/>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94019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2E22057-76DB-4970-A372-627CCDEA00B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8DBC4936-3601-41D4-ADB4-B938A52112EF}"/>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5823C95E-CC57-400E-A6ED-40527647ED9B}"/>
              </a:ext>
            </a:extLst>
          </p:cNvPr>
          <p:cNvSpPr>
            <a:spLocks noGrp="1"/>
          </p:cNvSpPr>
          <p:nvPr>
            <p:ph type="dt" sz="half" idx="10"/>
          </p:nvPr>
        </p:nvSpPr>
        <p:spPr/>
        <p:txBody>
          <a:bodyPr/>
          <a:lstStyle/>
          <a:p>
            <a:fld id="{A1E74D76-C3DE-4E36-A935-BDB650059B15}" type="datetime1">
              <a:rPr lang="pl-PL" smtClean="0"/>
              <a:t>20.09.2022</a:t>
            </a:fld>
            <a:endParaRPr lang="pl-PL"/>
          </a:p>
        </p:txBody>
      </p:sp>
      <p:sp>
        <p:nvSpPr>
          <p:cNvPr id="5" name="Symbol zastępczy stopki 4">
            <a:extLst>
              <a:ext uri="{FF2B5EF4-FFF2-40B4-BE49-F238E27FC236}">
                <a16:creationId xmlns:a16="http://schemas.microsoft.com/office/drawing/2014/main" xmlns="" id="{ECB86B89-99B4-4F0E-81DE-4BDA7B8E138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95614065-04BE-4338-B026-2F263EA96D13}"/>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370444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2BFCE2B-6280-4A4D-A295-596AE58BF33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xmlns="" id="{B04DA33C-F932-4D88-8A57-DF131E458F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xmlns="" id="{A383F86C-3887-4A78-95DF-96172D258C43}"/>
              </a:ext>
            </a:extLst>
          </p:cNvPr>
          <p:cNvSpPr>
            <a:spLocks noGrp="1"/>
          </p:cNvSpPr>
          <p:nvPr>
            <p:ph type="dt" sz="half" idx="10"/>
          </p:nvPr>
        </p:nvSpPr>
        <p:spPr/>
        <p:txBody>
          <a:bodyPr/>
          <a:lstStyle/>
          <a:p>
            <a:fld id="{FC0227E7-4E6C-4756-A9E3-401AFB37B54C}" type="datetime1">
              <a:rPr lang="pl-PL" smtClean="0"/>
              <a:t>20.09.2022</a:t>
            </a:fld>
            <a:endParaRPr lang="pl-PL"/>
          </a:p>
        </p:txBody>
      </p:sp>
      <p:sp>
        <p:nvSpPr>
          <p:cNvPr id="5" name="Symbol zastępczy stopki 4">
            <a:extLst>
              <a:ext uri="{FF2B5EF4-FFF2-40B4-BE49-F238E27FC236}">
                <a16:creationId xmlns:a16="http://schemas.microsoft.com/office/drawing/2014/main" xmlns="" id="{EAD15F5D-FF3C-4A72-91BD-0B296C145E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30244870-FDB4-4553-A274-D5DF0B81458C}"/>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83400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C0345B0-A57D-463E-8976-9E7D718F11B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0AC149A8-F3F2-4559-B055-26BD5E289215}"/>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xmlns="" id="{A17BA6EE-ABB5-4B02-8772-75F385A8BDEF}"/>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xmlns="" id="{4DD1D9E4-4E24-4844-BF29-CAA396D9F86F}"/>
              </a:ext>
            </a:extLst>
          </p:cNvPr>
          <p:cNvSpPr>
            <a:spLocks noGrp="1"/>
          </p:cNvSpPr>
          <p:nvPr>
            <p:ph type="dt" sz="half" idx="10"/>
          </p:nvPr>
        </p:nvSpPr>
        <p:spPr/>
        <p:txBody>
          <a:bodyPr/>
          <a:lstStyle/>
          <a:p>
            <a:fld id="{798D515B-7FF0-4493-BD1B-D3FFD4CD88D0}" type="datetime1">
              <a:rPr lang="pl-PL" smtClean="0"/>
              <a:t>20.09.2022</a:t>
            </a:fld>
            <a:endParaRPr lang="pl-PL"/>
          </a:p>
        </p:txBody>
      </p:sp>
      <p:sp>
        <p:nvSpPr>
          <p:cNvPr id="6" name="Symbol zastępczy stopki 5">
            <a:extLst>
              <a:ext uri="{FF2B5EF4-FFF2-40B4-BE49-F238E27FC236}">
                <a16:creationId xmlns:a16="http://schemas.microsoft.com/office/drawing/2014/main" xmlns="" id="{05172025-67E5-4DC7-A919-9546F9B51A8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25CA2294-3B22-44EF-991E-0AE4F2654289}"/>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13943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3775846-4353-45CE-A74F-09734A34F9B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xmlns="" id="{A317B475-CC1F-41C2-A307-139558F40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xmlns="" id="{70B4913C-857A-44E8-A5FC-5083E7C5F162}"/>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xmlns="" id="{D69C09A7-480D-47FA-833F-DF7B93F1C0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xmlns="" id="{42D16F8B-E188-4FDF-BEF4-13723EEFB826}"/>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xmlns="" id="{46BE82AA-3BB5-4E1F-A098-2689E4E8C7ED}"/>
              </a:ext>
            </a:extLst>
          </p:cNvPr>
          <p:cNvSpPr>
            <a:spLocks noGrp="1"/>
          </p:cNvSpPr>
          <p:nvPr>
            <p:ph type="dt" sz="half" idx="10"/>
          </p:nvPr>
        </p:nvSpPr>
        <p:spPr/>
        <p:txBody>
          <a:bodyPr/>
          <a:lstStyle/>
          <a:p>
            <a:fld id="{19BFD7F8-A234-4A36-8209-2296096E7341}" type="datetime1">
              <a:rPr lang="pl-PL" smtClean="0"/>
              <a:t>20.09.2022</a:t>
            </a:fld>
            <a:endParaRPr lang="pl-PL"/>
          </a:p>
        </p:txBody>
      </p:sp>
      <p:sp>
        <p:nvSpPr>
          <p:cNvPr id="8" name="Symbol zastępczy stopki 7">
            <a:extLst>
              <a:ext uri="{FF2B5EF4-FFF2-40B4-BE49-F238E27FC236}">
                <a16:creationId xmlns:a16="http://schemas.microsoft.com/office/drawing/2014/main" xmlns="" id="{2621070F-9D18-4087-9A68-B574FEA3E97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xmlns="" id="{07F14477-14F9-4FD7-BE59-5532DF5819D7}"/>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35642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551E0A0-34D3-4D46-9382-AD61393AB37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xmlns="" id="{B675A26B-2E7A-4DC8-80AF-FA25F8A67FA7}"/>
              </a:ext>
            </a:extLst>
          </p:cNvPr>
          <p:cNvSpPr>
            <a:spLocks noGrp="1"/>
          </p:cNvSpPr>
          <p:nvPr>
            <p:ph type="dt" sz="half" idx="10"/>
          </p:nvPr>
        </p:nvSpPr>
        <p:spPr/>
        <p:txBody>
          <a:bodyPr/>
          <a:lstStyle/>
          <a:p>
            <a:fld id="{5B3DE91E-77EE-4889-A092-0253AB04FC85}" type="datetime1">
              <a:rPr lang="pl-PL" smtClean="0"/>
              <a:t>20.09.2022</a:t>
            </a:fld>
            <a:endParaRPr lang="pl-PL"/>
          </a:p>
        </p:txBody>
      </p:sp>
      <p:sp>
        <p:nvSpPr>
          <p:cNvPr id="4" name="Symbol zastępczy stopki 3">
            <a:extLst>
              <a:ext uri="{FF2B5EF4-FFF2-40B4-BE49-F238E27FC236}">
                <a16:creationId xmlns:a16="http://schemas.microsoft.com/office/drawing/2014/main" xmlns="" id="{8567B96D-B65B-40C6-B236-F027C8C62B99}"/>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xmlns="" id="{F7C53BB0-9C25-4586-B04D-FEFC5B4CE801}"/>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211188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xmlns="" id="{E499D44E-AE35-4E95-9399-79FB5C45055F}"/>
              </a:ext>
            </a:extLst>
          </p:cNvPr>
          <p:cNvSpPr>
            <a:spLocks noGrp="1"/>
          </p:cNvSpPr>
          <p:nvPr>
            <p:ph type="dt" sz="half" idx="10"/>
          </p:nvPr>
        </p:nvSpPr>
        <p:spPr/>
        <p:txBody>
          <a:bodyPr/>
          <a:lstStyle/>
          <a:p>
            <a:fld id="{764CE8C2-1B48-4329-A75B-8CF080920A91}" type="datetime1">
              <a:rPr lang="pl-PL" smtClean="0"/>
              <a:t>20.09.2022</a:t>
            </a:fld>
            <a:endParaRPr lang="pl-PL"/>
          </a:p>
        </p:txBody>
      </p:sp>
      <p:sp>
        <p:nvSpPr>
          <p:cNvPr id="3" name="Symbol zastępczy stopki 2">
            <a:extLst>
              <a:ext uri="{FF2B5EF4-FFF2-40B4-BE49-F238E27FC236}">
                <a16:creationId xmlns:a16="http://schemas.microsoft.com/office/drawing/2014/main" xmlns="" id="{6A6B94EB-31E3-4959-804A-35DE8F183515}"/>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xmlns="" id="{769A0C71-8D21-4426-9C76-27A4D0B25DE9}"/>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117029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86B4D4F-BB44-47C3-AA17-ABA3668F05B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xmlns="" id="{60C406A5-66E1-4534-9EFB-71A0ECFC73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xmlns="" id="{A3005009-0487-447B-AE7F-09D5137B6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xmlns="" id="{E2CC9D79-64FF-402B-AA15-05352E6C789F}"/>
              </a:ext>
            </a:extLst>
          </p:cNvPr>
          <p:cNvSpPr>
            <a:spLocks noGrp="1"/>
          </p:cNvSpPr>
          <p:nvPr>
            <p:ph type="dt" sz="half" idx="10"/>
          </p:nvPr>
        </p:nvSpPr>
        <p:spPr/>
        <p:txBody>
          <a:bodyPr/>
          <a:lstStyle/>
          <a:p>
            <a:fld id="{BD4500D9-5D43-4690-A61F-088540FEB828}" type="datetime1">
              <a:rPr lang="pl-PL" smtClean="0"/>
              <a:t>20.09.2022</a:t>
            </a:fld>
            <a:endParaRPr lang="pl-PL"/>
          </a:p>
        </p:txBody>
      </p:sp>
      <p:sp>
        <p:nvSpPr>
          <p:cNvPr id="6" name="Symbol zastępczy stopki 5">
            <a:extLst>
              <a:ext uri="{FF2B5EF4-FFF2-40B4-BE49-F238E27FC236}">
                <a16:creationId xmlns:a16="http://schemas.microsoft.com/office/drawing/2014/main" xmlns="" id="{92027B88-E0F4-474A-B1D0-B1FAC849BA5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7262AC16-58E1-4CE0-9E03-B3BC80E5CFAA}"/>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338397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C0D2242-6079-441A-BBD6-DCDD81EDBFE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xmlns="" id="{57D49E3C-8F89-4784-BFA4-B566216C46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xmlns="" id="{9BDC175F-564D-4E16-867E-C60D7CD77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xmlns="" id="{2813D916-C0FC-449E-9A7A-09D9F6FAE0C8}"/>
              </a:ext>
            </a:extLst>
          </p:cNvPr>
          <p:cNvSpPr>
            <a:spLocks noGrp="1"/>
          </p:cNvSpPr>
          <p:nvPr>
            <p:ph type="dt" sz="half" idx="10"/>
          </p:nvPr>
        </p:nvSpPr>
        <p:spPr/>
        <p:txBody>
          <a:bodyPr/>
          <a:lstStyle/>
          <a:p>
            <a:fld id="{B072392F-43E9-4769-A068-011609BB9760}" type="datetime1">
              <a:rPr lang="pl-PL" smtClean="0"/>
              <a:t>20.09.2022</a:t>
            </a:fld>
            <a:endParaRPr lang="pl-PL"/>
          </a:p>
        </p:txBody>
      </p:sp>
      <p:sp>
        <p:nvSpPr>
          <p:cNvPr id="6" name="Symbol zastępczy stopki 5">
            <a:extLst>
              <a:ext uri="{FF2B5EF4-FFF2-40B4-BE49-F238E27FC236}">
                <a16:creationId xmlns:a16="http://schemas.microsoft.com/office/drawing/2014/main" xmlns="" id="{B1ACB473-FEE2-447B-988F-84ED4D1E3D3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2FB6AE8C-0E76-4E0B-A3CD-82A008167B8B}"/>
              </a:ext>
            </a:extLst>
          </p:cNvPr>
          <p:cNvSpPr>
            <a:spLocks noGrp="1"/>
          </p:cNvSpPr>
          <p:nvPr>
            <p:ph type="sldNum" sz="quarter" idx="12"/>
          </p:nvPr>
        </p:nvSpPr>
        <p:spPr/>
        <p:txBody>
          <a:bodyPr/>
          <a:lstStyle/>
          <a:p>
            <a:fld id="{453BB134-82F7-4F0E-A3FF-CEA6FDEF8B86}" type="slidenum">
              <a:rPr lang="pl-PL" smtClean="0"/>
              <a:t>‹#›</a:t>
            </a:fld>
            <a:endParaRPr lang="pl-PL"/>
          </a:p>
        </p:txBody>
      </p:sp>
    </p:spTree>
    <p:extLst>
      <p:ext uri="{BB962C8B-B14F-4D97-AF65-F5344CB8AC3E}">
        <p14:creationId xmlns:p14="http://schemas.microsoft.com/office/powerpoint/2010/main" val="79290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xmlns="" id="{13ECDFB4-BA5B-410B-960F-B12C9E0FB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xmlns="" id="{B5C343C3-57C6-466B-B7CF-F5AF87DD6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B7CC6D39-3B66-4D11-8171-98563D218D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27C1E-DF36-4330-9016-A74C89D57452}" type="datetime1">
              <a:rPr lang="pl-PL" smtClean="0"/>
              <a:t>20.09.2022</a:t>
            </a:fld>
            <a:endParaRPr lang="pl-PL"/>
          </a:p>
        </p:txBody>
      </p:sp>
      <p:sp>
        <p:nvSpPr>
          <p:cNvPr id="5" name="Symbol zastępczy stopki 4">
            <a:extLst>
              <a:ext uri="{FF2B5EF4-FFF2-40B4-BE49-F238E27FC236}">
                <a16:creationId xmlns:a16="http://schemas.microsoft.com/office/drawing/2014/main" xmlns="" id="{5BB06C58-E863-41EA-984C-7DB593C3CB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xmlns="" id="{A1E99260-7A79-4104-9EB4-8F1BE902FD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BB134-82F7-4F0E-A3FF-CEA6FDEF8B86}" type="slidenum">
              <a:rPr lang="pl-PL" smtClean="0"/>
              <a:t>‹#›</a:t>
            </a:fld>
            <a:endParaRPr lang="pl-PL"/>
          </a:p>
        </p:txBody>
      </p:sp>
    </p:spTree>
    <p:extLst>
      <p:ext uri="{BB962C8B-B14F-4D97-AF65-F5344CB8AC3E}">
        <p14:creationId xmlns:p14="http://schemas.microsoft.com/office/powerpoint/2010/main" val="1922082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2C635EF-2980-420E-AC20-2669FEDDB408}"/>
              </a:ext>
            </a:extLst>
          </p:cNvPr>
          <p:cNvSpPr>
            <a:spLocks noGrp="1"/>
          </p:cNvSpPr>
          <p:nvPr>
            <p:ph type="ctrTitle"/>
          </p:nvPr>
        </p:nvSpPr>
        <p:spPr/>
        <p:txBody>
          <a:bodyPr/>
          <a:lstStyle/>
          <a:p>
            <a:r>
              <a:rPr lang="pl-PL" dirty="0"/>
              <a:t>Lobbing </a:t>
            </a:r>
          </a:p>
        </p:txBody>
      </p:sp>
      <p:sp>
        <p:nvSpPr>
          <p:cNvPr id="3" name="Podtytuł 2">
            <a:extLst>
              <a:ext uri="{FF2B5EF4-FFF2-40B4-BE49-F238E27FC236}">
                <a16:creationId xmlns:a16="http://schemas.microsoft.com/office/drawing/2014/main" xmlns="" id="{E13A8D40-0C28-48A5-9115-B6C61CAFC948}"/>
              </a:ext>
            </a:extLst>
          </p:cNvPr>
          <p:cNvSpPr>
            <a:spLocks noGrp="1"/>
          </p:cNvSpPr>
          <p:nvPr>
            <p:ph type="subTitle" idx="1"/>
          </p:nvPr>
        </p:nvSpPr>
        <p:spPr/>
        <p:txBody>
          <a:bodyPr>
            <a:normAutofit/>
          </a:bodyPr>
          <a:lstStyle/>
          <a:p>
            <a:r>
              <a:rPr lang="pl-PL" dirty="0"/>
              <a:t>Krótkie wprowadzenie do instytucji lobbingu</a:t>
            </a:r>
          </a:p>
          <a:p>
            <a:pPr lvl="0"/>
            <a:r>
              <a:rPr lang="pl-PL" b="1" dirty="0">
                <a:solidFill>
                  <a:prstClr val="black"/>
                </a:solidFill>
                <a:latin typeface="Times New Roman" panose="02020603050405020304" pitchFamily="18" charset="0"/>
                <a:cs typeface="Times New Roman" panose="02020603050405020304" pitchFamily="18" charset="0"/>
              </a:rPr>
              <a:t>Szkolenie dla przedstawicieli sektora pozarządowego</a:t>
            </a:r>
          </a:p>
          <a:p>
            <a:pPr lvl="0"/>
            <a:r>
              <a:rPr lang="pl-PL" smtClean="0">
                <a:solidFill>
                  <a:prstClr val="black"/>
                </a:solidFill>
                <a:latin typeface="Times New Roman" panose="02020603050405020304" pitchFamily="18" charset="0"/>
                <a:cs typeface="Times New Roman" panose="02020603050405020304" pitchFamily="18" charset="0"/>
              </a:rPr>
              <a:t>Warszawa </a:t>
            </a:r>
            <a:r>
              <a:rPr lang="pl-PL" dirty="0">
                <a:solidFill>
                  <a:prstClr val="black"/>
                </a:solidFill>
                <a:latin typeface="Times New Roman" panose="02020603050405020304" pitchFamily="18" charset="0"/>
                <a:cs typeface="Times New Roman" panose="02020603050405020304" pitchFamily="18" charset="0"/>
              </a:rPr>
              <a:t>2022 r.</a:t>
            </a:r>
          </a:p>
          <a:p>
            <a:endParaRPr lang="pl-PL" dirty="0"/>
          </a:p>
        </p:txBody>
      </p:sp>
    </p:spTree>
    <p:extLst>
      <p:ext uri="{BB962C8B-B14F-4D97-AF65-F5344CB8AC3E}">
        <p14:creationId xmlns:p14="http://schemas.microsoft.com/office/powerpoint/2010/main" val="3699068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15000"/>
              </a:lnSpc>
              <a:spcAft>
                <a:spcPts val="800"/>
              </a:spcAft>
              <a:buNone/>
            </a:pPr>
            <a:r>
              <a:rPr lang="pl-PL" sz="2000" b="1" dirty="0">
                <a:latin typeface="Times New Roman" panose="02020603050405020304" pitchFamily="18" charset="0"/>
                <a:ea typeface="Times New Roman" panose="02020603050405020304" pitchFamily="18" charset="0"/>
                <a:cs typeface="Times New Roman" panose="02020603050405020304" pitchFamily="18" charset="0"/>
              </a:rPr>
              <a:t>Rejestr służący przejrzystości </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to baza danych zawierająca „przedstawicieli interesu” (organizacje, stowarzyszenia, grupy i osoby samozatrudnione), którzy prowadzą działania mające na celu wpływanie na politykę i proces decyzyjny UE. Ma on na celu pokazanie, jakie interesy są reprezentowane na szczeblu UE, przez kogo i w czyim imieniu – oraz zasoby przeznaczone na takie działania związane z reprezentowaniem interesów (w tym wsparcie finansowe, darowizny, sponsoring itp.).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l-PL" sz="2000" b="1" dirty="0">
                <a:latin typeface="Times New Roman" panose="02020603050405020304" pitchFamily="18" charset="0"/>
                <a:ea typeface="Times New Roman" panose="02020603050405020304" pitchFamily="18" charset="0"/>
              </a:rPr>
              <a:t>Parlament Europejski, Rada Unii Europejskiej i Komisja Europejska ustanowiły Rejestr służący przejrzystości – aby urzeczywistniać zobowiązanie do otwartości na grupy i organizacje, które próbują wpływać na formułowanie lub wdrażanie polityki i prawodawstwa UE. </a:t>
            </a: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10</a:t>
            </a:fld>
            <a:endParaRPr lang="pl-PL"/>
          </a:p>
        </p:txBody>
      </p:sp>
    </p:spTree>
    <p:extLst>
      <p:ext uri="{BB962C8B-B14F-4D97-AF65-F5344CB8AC3E}">
        <p14:creationId xmlns:p14="http://schemas.microsoft.com/office/powerpoint/2010/main" val="1226300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algn="just">
              <a:lnSpc>
                <a:spcPct val="115000"/>
              </a:lnSpc>
              <a:spcAft>
                <a:spcPts val="80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Rejestr posiada następujące kluczowe cechy: ogólnodostępna strona internetowa, na której przedstawiciele grup interesu rejestrują aktualne informacje o swojej działalności na szczeblu UE. Kodeks postępowania regulujący sposób, w jaki przedstawiciele grup interesu powinni współdziałać z instytucjami UE. Mechanizm składania skarg umożliwiający każdemu wszczęcie postępowania administracyjnego w sprawie domniemanych przypadków nieprzestrzegania kodeksu postępowania przez zarejestrowanych przedstawicieli grup interesu. </a:t>
            </a:r>
          </a:p>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Rejestrem zarządza Sekretariat składający się z pracowników Parlamentu Europejskiego, Rady i Komisji.</a:t>
            </a:r>
            <a:r>
              <a:rPr lang="pl-PL" sz="4000" b="1" kern="1800" dirty="0">
                <a:solidFill>
                  <a:srgbClr val="FFFFFF"/>
                </a:solidFill>
                <a:latin typeface="inherit"/>
                <a:ea typeface="Times New Roman" panose="02020603050405020304" pitchFamily="18" charset="0"/>
                <a:cs typeface="Arial" panose="020B0604020202020204" pitchFamily="34" charset="0"/>
              </a:rPr>
              <a:t>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11</a:t>
            </a:fld>
            <a:endParaRPr lang="pl-PL"/>
          </a:p>
        </p:txBody>
      </p:sp>
    </p:spTree>
    <p:extLst>
      <p:ext uri="{BB962C8B-B14F-4D97-AF65-F5344CB8AC3E}">
        <p14:creationId xmlns:p14="http://schemas.microsoft.com/office/powerpoint/2010/main" val="209364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764721" y="965409"/>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Lobbing</a:t>
            </a:r>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0696" y="1758950"/>
            <a:ext cx="7870608" cy="4418013"/>
          </a:xfrm>
        </p:spPr>
      </p:pic>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12</a:t>
            </a:fld>
            <a:endParaRPr lang="pl-PL"/>
          </a:p>
        </p:txBody>
      </p:sp>
    </p:spTree>
    <p:extLst>
      <p:ext uri="{BB962C8B-B14F-4D97-AF65-F5344CB8AC3E}">
        <p14:creationId xmlns:p14="http://schemas.microsoft.com/office/powerpoint/2010/main" val="362323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algn="just">
              <a:lnSpc>
                <a:spcPct val="115000"/>
              </a:lnSpc>
              <a:spcAft>
                <a:spcPts val="800"/>
              </a:spcAft>
            </a:pPr>
            <a:r>
              <a:rPr lang="pl-PL" sz="2000" b="1" dirty="0">
                <a:latin typeface="Times New Roman" panose="02020603050405020304" pitchFamily="18" charset="0"/>
                <a:ea typeface="Calibri" panose="020F0502020204030204" pitchFamily="34" charset="0"/>
                <a:cs typeface="Times New Roman" panose="02020603050405020304" pitchFamily="18" charset="0"/>
              </a:rPr>
              <a:t>Kodeks postępowania. </a:t>
            </a:r>
            <a:r>
              <a:rPr lang="pl-PL" sz="2000" dirty="0">
                <a:latin typeface="Times New Roman" panose="02020603050405020304" pitchFamily="18" charset="0"/>
                <a:ea typeface="Calibri" panose="020F0502020204030204" pitchFamily="34" charset="0"/>
                <a:cs typeface="Times New Roman" panose="02020603050405020304" pitchFamily="18" charset="0"/>
              </a:rPr>
              <a:t>Wnioskodawcy mogą zostać wpisani do rejestru służącego przejrzystości, jeśli w trakcie swojej pracy w zakresie reprezentacji interesów w instytucjach UE przestrzegają określonych zasad etycznych i behawioralnych.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pl-PL" sz="2000" dirty="0">
                <a:latin typeface="Times New Roman" panose="02020603050405020304" pitchFamily="18" charset="0"/>
                <a:ea typeface="Calibri" panose="020F0502020204030204" pitchFamily="34" charset="0"/>
                <a:cs typeface="Times New Roman" panose="02020603050405020304" pitchFamily="18" charset="0"/>
              </a:rPr>
              <a:t>Zasady te są określone w kodeksie postępowania załączonym do Porozumienia Międzyinstytucjonalnego. Kodeks jest centralną częścią rejestru służącego przejrzystości, zapewniając, że rejestrujący działają zgodnie z jego przeznaczeniem i kluczowymi celami. Przestrzeganie kodeksu jest niezbędnym warunkiem pozostania rejestrujących w Rejestrze. Rejestrujący się mają obowiązek przestrzegać przepisów i zasad określonych w załączniku I do porozumienia międzyinstytucjonalnego.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13</a:t>
            </a:fld>
            <a:endParaRPr lang="pl-PL"/>
          </a:p>
        </p:txBody>
      </p:sp>
    </p:spTree>
    <p:extLst>
      <p:ext uri="{BB962C8B-B14F-4D97-AF65-F5344CB8AC3E}">
        <p14:creationId xmlns:p14="http://schemas.microsoft.com/office/powerpoint/2010/main" val="3793908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lnSpcReduction="10000"/>
          </a:bodyPr>
          <a:lstStyle/>
          <a:p>
            <a:pPr algn="just">
              <a:lnSpc>
                <a:spcPct val="115000"/>
              </a:lnSpc>
              <a:spcAft>
                <a:spcPts val="0"/>
              </a:spcAft>
            </a:pPr>
            <a:r>
              <a:rPr lang="pl-PL" sz="2000" b="1" dirty="0">
                <a:latin typeface="Times New Roman" panose="02020603050405020304" pitchFamily="18" charset="0"/>
                <a:ea typeface="Times New Roman" panose="02020603050405020304" pitchFamily="18" charset="0"/>
                <a:cs typeface="Times New Roman" panose="02020603050405020304" pitchFamily="18" charset="0"/>
              </a:rPr>
              <a:t>Wysłuchanie publiczne</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Jedną z istotnych możliwości prowadzenia działalności lobbystycznej, zwłaszcza na forum parlamentu, stanowi wysłuchanie publiczne. Formuła wysłuchania publicznego jest stosunkowo prosta, nie wymaga specjalnych nakładów i skomplikowanych procedur ani też wyższego niż podstawowy poziomu uogólnionego zaufania. Wystarczy zachować odpowiedni poziom przejrzystości i uczciwości relacji między stronami biorącymi udział w wysłuchaniu publicznym. W zasadzie nie sposób charakteryzować wysłuchanie publiczne bez nawiązywania do lobbingu, ale warto pamiętać, że ma ono wyraźne cechy własne, jak m.in.: reprezentatywność, niezależność, wczesne zaangażowanie, przejrzystość, dostępność informacji, jasność procedur czy efektywność ze względu na koszty.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Wysłuchanie publiczne wiąże się z instytucją  lobbingu, a także z prawem do petycji.</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14</a:t>
            </a:fld>
            <a:endParaRPr lang="pl-PL"/>
          </a:p>
        </p:txBody>
      </p:sp>
    </p:spTree>
    <p:extLst>
      <p:ext uri="{BB962C8B-B14F-4D97-AF65-F5344CB8AC3E}">
        <p14:creationId xmlns:p14="http://schemas.microsoft.com/office/powerpoint/2010/main" val="4100984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algn="just">
              <a:lnSpc>
                <a:spcPct val="115000"/>
              </a:lnSpc>
              <a:spcAft>
                <a:spcPts val="800"/>
              </a:spcAft>
            </a:pPr>
            <a:r>
              <a:rPr lang="pl-PL" sz="2000" b="1" dirty="0">
                <a:latin typeface="Times New Roman" panose="02020603050405020304" pitchFamily="18" charset="0"/>
                <a:ea typeface="Times New Roman" panose="02020603050405020304" pitchFamily="18" charset="0"/>
                <a:cs typeface="Times New Roman" panose="02020603050405020304" pitchFamily="18" charset="0"/>
              </a:rPr>
              <a:t>Kim jest lobbysta?</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Lobbysta to osoba lub inny podmiot, wykonujący działalność lobbingową, czyli próbujący przekonać organy władzy do podjęcia działań w odpowiednim kierunku (np. uchwalenia nowej ustawy, wydania rozporządzenia czy decyzji administracyjnej).</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Szeroko rozumianą działalność lobbingową mogą prowadzić zarówno zawodowi lobbyści (wynajęci przez inne podmioty), przedsiębiorcy i ich pracownicy, związki zawodowe, organizacje branżowe, inne organizacje pozarządowe czy nawet zwykli obywatele. Niekiedy za lobbing uznaje się również działalność przedstawicieli samorządów terytorialnych, którzy próbują wpłynąć na kształt stanowionego na szczeblu centralnym prawa, mającego wpływ na sytuację w gminach, powiatach i województwach.</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15</a:t>
            </a:fld>
            <a:endParaRPr lang="pl-PL"/>
          </a:p>
        </p:txBody>
      </p:sp>
    </p:spTree>
    <p:extLst>
      <p:ext uri="{BB962C8B-B14F-4D97-AF65-F5344CB8AC3E}">
        <p14:creationId xmlns:p14="http://schemas.microsoft.com/office/powerpoint/2010/main" val="3884508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15000"/>
              </a:lnSpc>
              <a:spcAft>
                <a:spcPts val="800"/>
              </a:spcAft>
              <a:buNone/>
            </a:pPr>
            <a:r>
              <a:rPr lang="pl-PL" sz="2000" b="1" dirty="0">
                <a:latin typeface="Times New Roman" panose="02020603050405020304" pitchFamily="18" charset="0"/>
                <a:ea typeface="Times New Roman" panose="02020603050405020304" pitchFamily="18" charset="0"/>
                <a:cs typeface="Times New Roman" panose="02020603050405020304" pitchFamily="18" charset="0"/>
              </a:rPr>
              <a:t>Ślad legislacyjny</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 (ang. </a:t>
            </a:r>
            <a:r>
              <a:rPr lang="pl-PL" sz="2000" dirty="0" err="1">
                <a:latin typeface="Times New Roman" panose="02020603050405020304" pitchFamily="18" charset="0"/>
                <a:ea typeface="Times New Roman" panose="02020603050405020304" pitchFamily="18" charset="0"/>
                <a:cs typeface="Times New Roman" panose="02020603050405020304" pitchFamily="18" charset="0"/>
              </a:rPr>
              <a:t>legislative</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ea typeface="Times New Roman" panose="02020603050405020304" pitchFamily="18" charset="0"/>
                <a:cs typeface="Times New Roman" panose="02020603050405020304" pitchFamily="18" charset="0"/>
              </a:rPr>
              <a:t>footprint</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 to informacja o tym jak powstawała dana regulacja prawna czy decyzja i kto – poza politykami i urzędnikami – miał na nią wpływ. W informacji takiej powinny znaleźć się m.in. dokumenty przygotowane przez lobbystów, informacje o ich spotkaniach z urzędnikami i politykami, dane na które konkretnie zapisy prawne mieli wpływ czy też w czyim imieniu działali. Ślad legislacyjny powinien stanowić załącznik np. do projektu ustawy, a jednocześnie być integralną częścią rejestru lobbingowego. Niestety obecnie w Polsce brak jest regulacji nakładającej na władzę obowiązek tworzenia i publikowania takiego śladu.</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16</a:t>
            </a:fld>
            <a:endParaRPr lang="pl-PL"/>
          </a:p>
        </p:txBody>
      </p:sp>
    </p:spTree>
    <p:extLst>
      <p:ext uri="{BB962C8B-B14F-4D97-AF65-F5344CB8AC3E}">
        <p14:creationId xmlns:p14="http://schemas.microsoft.com/office/powerpoint/2010/main" val="203079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4297" y="2103121"/>
            <a:ext cx="8791303" cy="3396342"/>
          </a:xfrm>
        </p:spPr>
      </p:pic>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17</a:t>
            </a:fld>
            <a:endParaRPr lang="pl-PL"/>
          </a:p>
        </p:txBody>
      </p:sp>
    </p:spTree>
    <p:extLst>
      <p:ext uri="{BB962C8B-B14F-4D97-AF65-F5344CB8AC3E}">
        <p14:creationId xmlns:p14="http://schemas.microsoft.com/office/powerpoint/2010/main" val="1272639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algn="just">
              <a:lnSpc>
                <a:spcPct val="115000"/>
              </a:lnSpc>
              <a:spcAft>
                <a:spcPts val="80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W rozumieniu ustawy działalnością lobbingową jest każde działanie prowadzone metodami prawnie dozwolonymi zmierzające do wywarcia wpływu na organy władzy publicznej w procesie stanowienia prawa, a zawodową działalnością lobbingową jest zarobkowa działalność lobbingowa na rzecz osób trzecich w celu uwzględnienia interesów tych osób.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Ustawa nałożyła również  na Radę Ministrów obowiązek ogłaszania w Biuletynie Informacji Publicznej planów tworzenia przepisów i wszelkich dokumentów dotyczących prac nad projektami ustaw i rozporządzeń.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18</a:t>
            </a:fld>
            <a:endParaRPr lang="pl-PL"/>
          </a:p>
        </p:txBody>
      </p:sp>
    </p:spTree>
    <p:extLst>
      <p:ext uri="{BB962C8B-B14F-4D97-AF65-F5344CB8AC3E}">
        <p14:creationId xmlns:p14="http://schemas.microsoft.com/office/powerpoint/2010/main" val="777129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C53DFFC-E925-B8C5-E22D-195A5A32746B}"/>
              </a:ext>
            </a:extLst>
          </p:cNvPr>
          <p:cNvSpPr>
            <a:spLocks noGrp="1"/>
          </p:cNvSpPr>
          <p:nvPr>
            <p:ph type="title"/>
          </p:nvPr>
        </p:nvSpPr>
        <p:spPr>
          <a:xfrm>
            <a:off x="838200" y="1061357"/>
            <a:ext cx="10515600" cy="584881"/>
          </a:xfrm>
        </p:spPr>
        <p:txBody>
          <a:bodyPr>
            <a:normAutofit/>
          </a:bodyPr>
          <a:lstStyle/>
          <a:p>
            <a:pPr algn="ctr"/>
            <a:r>
              <a:rPr lang="pl-PL" sz="2000" b="1" dirty="0">
                <a:latin typeface="Times New Roman" panose="02020603050405020304" pitchFamily="18" charset="0"/>
                <a:cs typeface="Times New Roman" panose="02020603050405020304" pitchFamily="18" charset="0"/>
              </a:rPr>
              <a:t>Lobbing – Regulamin pracy Rady Ministrów</a:t>
            </a:r>
          </a:p>
        </p:txBody>
      </p:sp>
      <p:sp>
        <p:nvSpPr>
          <p:cNvPr id="3" name="Symbol zastępczy zawartości 2">
            <a:extLst>
              <a:ext uri="{FF2B5EF4-FFF2-40B4-BE49-F238E27FC236}">
                <a16:creationId xmlns:a16="http://schemas.microsoft.com/office/drawing/2014/main" xmlns="" id="{B196DBC5-90C1-A13D-79EC-FEB3EBDCD4AF}"/>
              </a:ext>
            </a:extLst>
          </p:cNvPr>
          <p:cNvSpPr>
            <a:spLocks noGrp="1"/>
          </p:cNvSpPr>
          <p:nvPr>
            <p:ph idx="1"/>
          </p:nvPr>
        </p:nvSpPr>
        <p:spPr/>
        <p:txBody>
          <a:bodyPr>
            <a:normAutofit/>
          </a:bodyPr>
          <a:lstStyle/>
          <a:p>
            <a:pPr marL="0" indent="0" algn="just">
              <a:lnSpc>
                <a:spcPct val="107000"/>
              </a:lnSpc>
              <a:spcAft>
                <a:spcPts val="800"/>
              </a:spcAft>
              <a:buNone/>
            </a:pPr>
            <a:r>
              <a:rPr lang="pl-PL" sz="2000" b="1" dirty="0">
                <a:effectLst/>
                <a:latin typeface="Times New Roman" panose="02020603050405020304" pitchFamily="18" charset="0"/>
                <a:ea typeface="Calibri" panose="020F0502020204030204" pitchFamily="34" charset="0"/>
                <a:cs typeface="Times New Roman" panose="02020603050405020304" pitchFamily="18" charset="0"/>
              </a:rPr>
              <a:t>§ 25. </a:t>
            </a: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Organ wnioskujący składa wniosek o wprowadzenie do wykazu prac legislacyjnych albo wykazu prac programowych Rady Ministrów: projektu ustawy; projektu rozporządzenia Rady Ministrów; projektu innego dokumentu rządowego, dotyczącego planowanych działań Rady Ministrów, w szczególności strategii albo programu.</a:t>
            </a:r>
          </a:p>
          <a:p>
            <a:pPr marL="0" indent="0" algn="just">
              <a:lnSpc>
                <a:spcPct val="107000"/>
              </a:lnSpc>
              <a:spcAft>
                <a:spcPts val="800"/>
              </a:spcAft>
              <a:buNone/>
            </a:pPr>
            <a:r>
              <a:rPr lang="pl-PL" sz="2000" b="1" dirty="0">
                <a:effectLst/>
                <a:latin typeface="Times New Roman" panose="02020603050405020304" pitchFamily="18" charset="0"/>
                <a:ea typeface="Calibri" panose="020F0502020204030204" pitchFamily="34" charset="0"/>
                <a:cs typeface="Times New Roman" panose="02020603050405020304" pitchFamily="18" charset="0"/>
              </a:rPr>
              <a:t>§ 25a</a:t>
            </a: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 1. Wniosek o wprowadzenie projektu do wykazu prac legislacyjnych albo wykazu prac programowych Rady Ministrów rozpatruje Zespół do spraw Programowania Prac Rządu.</a:t>
            </a:r>
          </a:p>
          <a:p>
            <a:pPr marL="0" indent="0" algn="just">
              <a:lnSpc>
                <a:spcPct val="107000"/>
              </a:lnSpc>
              <a:spcAft>
                <a:spcPts val="800"/>
              </a:spcAft>
              <a:buNone/>
            </a:pP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3. Wniosek o wprowadzenie projektu do wykazu prac legislacyjnych albo wykazu prac programowych Rady Ministrów określa:  cele projektu; proponowane środki realizacji; oddziaływanie na życie społeczne nowych regulacji prawnych;  spodziewane skutki i następstwa projektowanych regulacji prawnych;  sposoby mierzenia efektów nowych regulacji prawnych.</a:t>
            </a:r>
          </a:p>
          <a:p>
            <a:pPr>
              <a:lnSpc>
                <a:spcPct val="107000"/>
              </a:lnSpc>
              <a:spcAft>
                <a:spcPts val="800"/>
              </a:spcAft>
            </a:pP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434591-96AF-6ACD-E14E-B20C03DEFBA7}"/>
              </a:ext>
            </a:extLst>
          </p:cNvPr>
          <p:cNvSpPr>
            <a:spLocks noGrp="1"/>
          </p:cNvSpPr>
          <p:nvPr>
            <p:ph type="sldNum" sz="quarter" idx="12"/>
          </p:nvPr>
        </p:nvSpPr>
        <p:spPr/>
        <p:txBody>
          <a:bodyPr/>
          <a:lstStyle/>
          <a:p>
            <a:fld id="{453BB134-82F7-4F0E-A3FF-CEA6FDEF8B86}" type="slidenum">
              <a:rPr lang="pl-PL" smtClean="0"/>
              <a:t>19</a:t>
            </a:fld>
            <a:endParaRPr lang="pl-PL"/>
          </a:p>
        </p:txBody>
      </p:sp>
    </p:spTree>
    <p:extLst>
      <p:ext uri="{BB962C8B-B14F-4D97-AF65-F5344CB8AC3E}">
        <p14:creationId xmlns:p14="http://schemas.microsoft.com/office/powerpoint/2010/main" val="420405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algn="ctr"/>
            <a:r>
              <a:rPr lang="pl-PL" sz="2000" b="1"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algn="just">
              <a:lnSpc>
                <a:spcPct val="115000"/>
              </a:lnSpc>
              <a:spcAft>
                <a:spcPts val="80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Lobbing to pojęcie nieostre, zróżnicowane. Słowo </a:t>
            </a:r>
            <a:r>
              <a:rPr lang="pl-PL" sz="2000" i="1" dirty="0">
                <a:latin typeface="Times New Roman" panose="02020603050405020304" pitchFamily="18" charset="0"/>
                <a:ea typeface="Times New Roman" panose="02020603050405020304" pitchFamily="18" charset="0"/>
                <a:cs typeface="Times New Roman" panose="02020603050405020304" pitchFamily="18" charset="0"/>
              </a:rPr>
              <a:t>lobbing</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 oznaczało czynności podejmowane w miejscu określanym jako </a:t>
            </a:r>
            <a:r>
              <a:rPr lang="pl-PL" sz="2000" i="1" dirty="0">
                <a:latin typeface="Times New Roman" panose="02020603050405020304" pitchFamily="18" charset="0"/>
                <a:ea typeface="Times New Roman" panose="02020603050405020304" pitchFamily="18" charset="0"/>
                <a:cs typeface="Times New Roman" panose="02020603050405020304" pitchFamily="18" charset="0"/>
              </a:rPr>
              <a:t>lobby</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 W brytyjskiej Izbie Gmin i innych parlamentach to hall wejściowy czy też pomieszczenie dostępne dla publiczności, które może służyć kontaktom między deputowanymi a osobami niebędącymi członkami parlamentu. Pierwszy przykład użycia słowa „lobby” w tym sensie Słownik Oxfordzki odnotowuje </a:t>
            </a:r>
            <a:r>
              <a:rPr lang="pl-PL" sz="2000" b="1" dirty="0">
                <a:latin typeface="Times New Roman" panose="02020603050405020304" pitchFamily="18" charset="0"/>
                <a:ea typeface="Times New Roman" panose="02020603050405020304" pitchFamily="18" charset="0"/>
                <a:cs typeface="Times New Roman" panose="02020603050405020304" pitchFamily="18" charset="0"/>
              </a:rPr>
              <a:t>w 1640 </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roku. </a:t>
            </a:r>
          </a:p>
          <a:p>
            <a:pPr algn="just">
              <a:lnSpc>
                <a:spcPct val="115000"/>
              </a:lnSpc>
              <a:spcAft>
                <a:spcPts val="800"/>
              </a:spcAft>
            </a:pPr>
            <a:r>
              <a:rPr lang="pl-PL" sz="2000" dirty="0">
                <a:latin typeface="Times New Roman" panose="02020603050405020304" pitchFamily="18" charset="0"/>
                <a:ea typeface="Times New Roman" panose="02020603050405020304" pitchFamily="18" charset="0"/>
              </a:rPr>
              <a:t>W tradycji amerykańskiej </a:t>
            </a:r>
            <a:r>
              <a:rPr lang="pl-PL" sz="2000" i="1" dirty="0">
                <a:latin typeface="Times New Roman" panose="02020603050405020304" pitchFamily="18" charset="0"/>
                <a:ea typeface="Times New Roman" panose="02020603050405020304" pitchFamily="18" charset="0"/>
              </a:rPr>
              <a:t>lobby</a:t>
            </a:r>
            <a:r>
              <a:rPr lang="pl-PL" sz="2000" dirty="0">
                <a:latin typeface="Times New Roman" panose="02020603050405020304" pitchFamily="18" charset="0"/>
                <a:ea typeface="Times New Roman" panose="02020603050405020304" pitchFamily="18" charset="0"/>
              </a:rPr>
              <a:t> utożsamia się z budynkiem Kongresu. W Ameryce lobbing pojawił się dwieście lat później niż w Anglii, ale to właśnie USA uznaje się za kraj, w którym zjawisko lobbingu rozwinęło się najsilniej. Tam lobby oznacza nie tylko korytarz w budynku parlamentu, ale każdy „hall wejściowy” gdzie mogą się odbywać niezobowiązujące spotkania polityków z biznesmenami, dziennikarzami czy rzecznikami reprezentującymi grupowe interesy przede wszystkim przemysłowców. </a:t>
            </a: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2</a:t>
            </a:fld>
            <a:endParaRPr lang="pl-PL"/>
          </a:p>
        </p:txBody>
      </p:sp>
    </p:spTree>
    <p:extLst>
      <p:ext uri="{BB962C8B-B14F-4D97-AF65-F5344CB8AC3E}">
        <p14:creationId xmlns:p14="http://schemas.microsoft.com/office/powerpoint/2010/main" val="285718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BE2306F-F62C-48A7-D74C-E28949163FFA}"/>
              </a:ext>
            </a:extLst>
          </p:cNvPr>
          <p:cNvSpPr>
            <a:spLocks noGrp="1"/>
          </p:cNvSpPr>
          <p:nvPr>
            <p:ph type="title"/>
          </p:nvPr>
        </p:nvSpPr>
        <p:spPr>
          <a:xfrm>
            <a:off x="838200" y="1102179"/>
            <a:ext cx="10515600" cy="588509"/>
          </a:xfrm>
        </p:spPr>
        <p:txBody>
          <a:bodyPr>
            <a:normAutofit/>
          </a:bodyPr>
          <a:lstStyle/>
          <a:p>
            <a:pPr algn="ctr"/>
            <a:r>
              <a:rPr lang="pl-PL" sz="2000" b="1" dirty="0">
                <a:latin typeface="Times New Roman" panose="02020603050405020304" pitchFamily="18" charset="0"/>
                <a:cs typeface="Times New Roman" panose="02020603050405020304" pitchFamily="18" charset="0"/>
              </a:rPr>
              <a:t>Lobbing – Regulamin pracy Rady Ministrów</a:t>
            </a:r>
          </a:p>
        </p:txBody>
      </p:sp>
      <p:sp>
        <p:nvSpPr>
          <p:cNvPr id="3" name="Symbol zastępczy zawartości 2">
            <a:extLst>
              <a:ext uri="{FF2B5EF4-FFF2-40B4-BE49-F238E27FC236}">
                <a16:creationId xmlns:a16="http://schemas.microsoft.com/office/drawing/2014/main" xmlns="" id="{B309F2CD-F01A-B3E0-9977-00F4383D1C89}"/>
              </a:ext>
            </a:extLst>
          </p:cNvPr>
          <p:cNvSpPr>
            <a:spLocks noGrp="1"/>
          </p:cNvSpPr>
          <p:nvPr>
            <p:ph idx="1"/>
          </p:nvPr>
        </p:nvSpPr>
        <p:spPr/>
        <p:txBody>
          <a:bodyPr>
            <a:normAutofit/>
          </a:bodyPr>
          <a:lstStyle/>
          <a:p>
            <a:pPr marL="0" indent="0" algn="just">
              <a:lnSpc>
                <a:spcPct val="107000"/>
              </a:lnSpc>
              <a:spcAft>
                <a:spcPts val="800"/>
              </a:spcAft>
              <a:buNone/>
            </a:pPr>
            <a:endParaRPr lang="pl-PL"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Do wniosku o wprowadzenie projektu do wykazu prac legislacyjnych albo wykazu prac programowych Rady Ministrów dołącza się:  ocenę przewidywanych skutków społeczno-gospodarczych - jeżeli wniosek dotyczy projektu ustawy albo 2; projekt dokumentu rządowego - jeżeli wniosek dotyczy projektu, projektu rozporządzenia Rady Ministrów; projektu innego dokumentu rządowego, dotyczącego planowanych działań Rady Ministrów.</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l-PL" sz="2000" dirty="0">
                <a:effectLst/>
                <a:latin typeface="Times New Roman" panose="02020603050405020304" pitchFamily="18" charset="0"/>
                <a:ea typeface="Calibri" panose="020F0502020204030204" pitchFamily="34" charset="0"/>
              </a:rPr>
              <a:t>Wniosek o wprowadzenie projektu do właściwego wykazu prac przedstawia się na formularzu, którego wzór Szef Kancelarii Prezesa Rady Ministrów zamieszcza w Biuletynie Informacji Publicznej na stronie podmiotowej Kancelarii Prezesa Rady Ministrów</a:t>
            </a: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B9C8162A-B94E-0EC3-C5CE-9E22B1C8E3B6}"/>
              </a:ext>
            </a:extLst>
          </p:cNvPr>
          <p:cNvSpPr>
            <a:spLocks noGrp="1"/>
          </p:cNvSpPr>
          <p:nvPr>
            <p:ph type="sldNum" sz="quarter" idx="12"/>
          </p:nvPr>
        </p:nvSpPr>
        <p:spPr/>
        <p:txBody>
          <a:bodyPr/>
          <a:lstStyle/>
          <a:p>
            <a:fld id="{453BB134-82F7-4F0E-A3FF-CEA6FDEF8B86}" type="slidenum">
              <a:rPr lang="pl-PL" smtClean="0"/>
              <a:t>20</a:t>
            </a:fld>
            <a:endParaRPr lang="pl-PL"/>
          </a:p>
        </p:txBody>
      </p:sp>
    </p:spTree>
    <p:extLst>
      <p:ext uri="{BB962C8B-B14F-4D97-AF65-F5344CB8AC3E}">
        <p14:creationId xmlns:p14="http://schemas.microsoft.com/office/powerpoint/2010/main" val="487625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a:extLst>
              <a:ext uri="{FF2B5EF4-FFF2-40B4-BE49-F238E27FC236}">
                <a16:creationId xmlns:a16="http://schemas.microsoft.com/office/drawing/2014/main" xmlns="" id="{8EE13907-FA8C-4BD7-8430-31BA9F658678}"/>
              </a:ext>
            </a:extLst>
          </p:cNvPr>
          <p:cNvSpPr>
            <a:spLocks noGrp="1"/>
          </p:cNvSpPr>
          <p:nvPr>
            <p:ph type="sldNum" sz="quarter" idx="12"/>
          </p:nvPr>
        </p:nvSpPr>
        <p:spPr/>
        <p:txBody>
          <a:bodyPr/>
          <a:lstStyle/>
          <a:p>
            <a:fld id="{453BB134-82F7-4F0E-A3FF-CEA6FDEF8B86}" type="slidenum">
              <a:rPr lang="pl-PL" smtClean="0"/>
              <a:t>21</a:t>
            </a:fld>
            <a:endParaRPr lang="pl-PL"/>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 y="979714"/>
            <a:ext cx="11315700" cy="5359173"/>
          </a:xfrm>
          <a:prstGeom prst="rect">
            <a:avLst/>
          </a:prstGeom>
        </p:spPr>
      </p:pic>
    </p:spTree>
    <p:extLst>
      <p:ext uri="{BB962C8B-B14F-4D97-AF65-F5344CB8AC3E}">
        <p14:creationId xmlns:p14="http://schemas.microsoft.com/office/powerpoint/2010/main" val="2958545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sp>
        <p:nvSpPr>
          <p:cNvPr id="3" name="Symbol zastępczy zawartości 2"/>
          <p:cNvSpPr>
            <a:spLocks noGrp="1"/>
          </p:cNvSpPr>
          <p:nvPr>
            <p:ph idx="1"/>
          </p:nvPr>
        </p:nvSpPr>
        <p:spPr>
          <a:xfrm>
            <a:off x="838200" y="1371600"/>
            <a:ext cx="10515600" cy="4805363"/>
          </a:xfrm>
        </p:spPr>
        <p:txBody>
          <a:bodyPr>
            <a:normAutofit/>
          </a:bodyPr>
          <a:lstStyle/>
          <a:p>
            <a:pPr marL="0" indent="0" algn="just">
              <a:lnSpc>
                <a:spcPct val="115000"/>
              </a:lnSpc>
              <a:spcAft>
                <a:spcPts val="800"/>
              </a:spcAft>
              <a:buNone/>
            </a:pPr>
            <a:r>
              <a:rPr lang="pl-PL" sz="2000" b="1" dirty="0">
                <a:latin typeface="Times New Roman" panose="02020603050405020304" pitchFamily="18" charset="0"/>
                <a:ea typeface="Times New Roman" panose="02020603050405020304" pitchFamily="18" charset="0"/>
                <a:cs typeface="Times New Roman" panose="02020603050405020304" pitchFamily="18" charset="0"/>
              </a:rPr>
              <a:t>Rejestr podmiotów wykonujących zawodową działalność lobbingową oraz zasady wykonywania zawodowej działalności lobbingowej. </a:t>
            </a:r>
            <a:endParaRPr lang="pl-PL"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Art. 10 ust. 1. Tworzy się rejestr podmiotów wykonujących zawodową działalność lobbingową. Minister Spraw wewnętrznych i Administracji prowadzi rejestr w postaci bazy danych zapisanej na informatycznych nośnikach danych. Rejestr zawiera następujące dane:</a:t>
            </a:r>
            <a:r>
              <a:rPr lang="pl-PL" sz="1400" dirty="0">
                <a:solidFill>
                  <a:srgbClr val="333333"/>
                </a:solidFill>
                <a:latin typeface="Noto Serif" panose="02020600060500020200" pitchFamily="18" charset="0"/>
                <a:ea typeface="Times New Roman" panose="02020603050405020304" pitchFamily="18" charset="0"/>
                <a:cs typeface="Times New Roman" panose="02020603050405020304" pitchFamily="18" charset="0"/>
              </a:rPr>
              <a:t> </a:t>
            </a:r>
            <a:r>
              <a:rPr lang="pl-PL" sz="2000" b="0" i="0" dirty="0">
                <a:solidFill>
                  <a:srgbClr val="333333"/>
                </a:solidFill>
                <a:effectLst/>
                <a:latin typeface="Times New Roman" panose="02020603050405020304" pitchFamily="18" charset="0"/>
                <a:cs typeface="Times New Roman" panose="02020603050405020304" pitchFamily="18" charset="0"/>
              </a:rPr>
              <a:t>firmę, siedzibę i adres przedsiębiorcy wykonującego zawodową działalność lobbingową albo imię, nazwisko i adres osoby fizycznej niebędącej przedsiębiorcą wykonującej zawodową działalność lobbingową; w przypadku przedsiębiorców wykonujących zawodową działalność lobbingową - numer w rejestrze przedsiębiorców w Krajowym Rejestrze Sądowym, o ile taki numer posiadają, oraz numer identyfikacji podatkowej (NIP). Rejestr jest jawny. Informacje zawarte w rejestrze podlegają udostępnieniu w Biuletynie Informacji Publicznej, z wyjątkiem adresów osób fizycznych.</a:t>
            </a:r>
          </a:p>
          <a:p>
            <a:pPr marL="0" indent="0" algn="just">
              <a:lnSpc>
                <a:spcPct val="115000"/>
              </a:lnSpc>
              <a:spcAft>
                <a:spcPts val="800"/>
              </a:spcAft>
              <a:buNone/>
            </a:pPr>
            <a:endParaRPr lang="pl-PL" sz="2000" dirty="0">
              <a:latin typeface="Times New Roman" panose="02020603050405020304" pitchFamily="18"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p:cNvSpPr>
            <a:spLocks noGrp="1"/>
          </p:cNvSpPr>
          <p:nvPr>
            <p:ph type="sldNum" sz="quarter" idx="12"/>
          </p:nvPr>
        </p:nvSpPr>
        <p:spPr/>
        <p:txBody>
          <a:bodyPr/>
          <a:lstStyle/>
          <a:p>
            <a:fld id="{453BB134-82F7-4F0E-A3FF-CEA6FDEF8B86}" type="slidenum">
              <a:rPr lang="pl-PL" smtClean="0"/>
              <a:t>22</a:t>
            </a:fld>
            <a:endParaRPr lang="pl-PL"/>
          </a:p>
        </p:txBody>
      </p:sp>
    </p:spTree>
    <p:extLst>
      <p:ext uri="{BB962C8B-B14F-4D97-AF65-F5344CB8AC3E}">
        <p14:creationId xmlns:p14="http://schemas.microsoft.com/office/powerpoint/2010/main" val="964082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b="1" dirty="0"/>
              <a:t>Lobbing</a:t>
            </a:r>
          </a:p>
        </p:txBody>
      </p:sp>
      <p:sp>
        <p:nvSpPr>
          <p:cNvPr id="3" name="Symbol zastępczy zawartości 2"/>
          <p:cNvSpPr>
            <a:spLocks noGrp="1"/>
          </p:cNvSpPr>
          <p:nvPr>
            <p:ph idx="1"/>
          </p:nvPr>
        </p:nvSpPr>
        <p:spPr/>
        <p:txBody>
          <a:bodyPr>
            <a:normAutofit/>
          </a:bodyPr>
          <a:lstStyle/>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Zawodowa działalność lobbingowa może być wykonywana po uzyskaniu wpisu do rejestru.</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Podmiot wykonujący zawodową działalność lobbingową ma prawo wykonywać tę działalność także w siedzibie urzędu obsługującego organ władzy publicznej.</a:t>
            </a:r>
            <a:endParaRPr lang="pl-PL"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Kierownik urzędu zapewnia podmiotom wykonującym zawodową działalność lobbingową wpisanym do rejestru dostęp do kierowanego przez siebie urzędu w celu umożliwienia właściwego reprezentowania interesów podmiotów, na rzecz których jest wykonywana ta działalność.</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Zasady wykonywania zawodowej działalności lobbingowej na terenie Sejmu i Senatu określają odpowiednio regulamin Sejmu i regulamin Senatu.</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p:cNvSpPr>
            <a:spLocks noGrp="1"/>
          </p:cNvSpPr>
          <p:nvPr>
            <p:ph type="sldNum" sz="quarter" idx="12"/>
          </p:nvPr>
        </p:nvSpPr>
        <p:spPr/>
        <p:txBody>
          <a:bodyPr/>
          <a:lstStyle/>
          <a:p>
            <a:fld id="{453BB134-82F7-4F0E-A3FF-CEA6FDEF8B86}" type="slidenum">
              <a:rPr lang="pl-PL" smtClean="0"/>
              <a:t>23</a:t>
            </a:fld>
            <a:endParaRPr lang="pl-PL"/>
          </a:p>
        </p:txBody>
      </p:sp>
    </p:spTree>
    <p:extLst>
      <p:ext uri="{BB962C8B-B14F-4D97-AF65-F5344CB8AC3E}">
        <p14:creationId xmlns:p14="http://schemas.microsoft.com/office/powerpoint/2010/main" val="3615154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5832EB8-D246-FB6F-B7F9-BA0475FF8947}"/>
              </a:ext>
            </a:extLst>
          </p:cNvPr>
          <p:cNvSpPr>
            <a:spLocks noGrp="1"/>
          </p:cNvSpPr>
          <p:nvPr>
            <p:ph type="title"/>
          </p:nvPr>
        </p:nvSpPr>
        <p:spPr>
          <a:xfrm>
            <a:off x="683078" y="1061358"/>
            <a:ext cx="10515600" cy="645659"/>
          </a:xfrm>
        </p:spPr>
        <p:txBody>
          <a:bodyPr>
            <a:normAutofit/>
          </a:bodyPr>
          <a:lstStyle/>
          <a:p>
            <a:pPr algn="ctr"/>
            <a:r>
              <a:rPr lang="pl-PL" sz="2000" b="1" dirty="0">
                <a:latin typeface="Times New Roman" panose="02020603050405020304" pitchFamily="18" charset="0"/>
                <a:cs typeface="Times New Roman" panose="02020603050405020304" pitchFamily="18" charset="0"/>
              </a:rPr>
              <a:t>Lobbing - Regulamin Senatu</a:t>
            </a:r>
          </a:p>
        </p:txBody>
      </p:sp>
      <p:sp>
        <p:nvSpPr>
          <p:cNvPr id="3" name="Symbol zastępczy zawartości 2">
            <a:extLst>
              <a:ext uri="{FF2B5EF4-FFF2-40B4-BE49-F238E27FC236}">
                <a16:creationId xmlns:a16="http://schemas.microsoft.com/office/drawing/2014/main" xmlns="" id="{195FC98E-E057-9B09-82DF-2AF8EBE7CDC3}"/>
              </a:ext>
            </a:extLst>
          </p:cNvPr>
          <p:cNvSpPr>
            <a:spLocks noGrp="1"/>
          </p:cNvSpPr>
          <p:nvPr>
            <p:ph idx="1"/>
          </p:nvPr>
        </p:nvSpPr>
        <p:spPr/>
        <p:txBody>
          <a:bodyPr>
            <a:normAutofit/>
          </a:bodyPr>
          <a:lstStyle/>
          <a:p>
            <a:pPr marL="0" indent="0" algn="just">
              <a:buNone/>
            </a:pPr>
            <a:endParaRPr lang="pl-PL" sz="2000" b="1" dirty="0">
              <a:latin typeface="Times New Roman" panose="02020603050405020304" pitchFamily="18" charset="0"/>
              <a:cs typeface="Times New Roman" panose="02020603050405020304" pitchFamily="18" charset="0"/>
            </a:endParaRPr>
          </a:p>
          <a:p>
            <a:pPr marL="0" indent="0" algn="just">
              <a:buNone/>
            </a:pPr>
            <a:r>
              <a:rPr lang="pl-PL" sz="2000" b="1" dirty="0">
                <a:latin typeface="Times New Roman" panose="02020603050405020304" pitchFamily="18" charset="0"/>
                <a:cs typeface="Times New Roman" panose="02020603050405020304" pitchFamily="18" charset="0"/>
              </a:rPr>
              <a:t>Art. 60 ust. 2a Regulaminu Senatu </a:t>
            </a:r>
            <a:r>
              <a:rPr lang="pl-PL" sz="2000" dirty="0">
                <a:latin typeface="Times New Roman" panose="02020603050405020304" pitchFamily="18" charset="0"/>
                <a:cs typeface="Times New Roman" panose="02020603050405020304" pitchFamily="18" charset="0"/>
              </a:rPr>
              <a:t>- W posiedzeniach komisji, na których rozpatrywane są ustawy lub projekty ustaw, mogą uczestniczyć podmioty wykonujące zawodową działalność lobbingową. Podmioty te mają prawo, na zasadach określonych przez przewodniczącego komisji, przedstawiać oczekiwany przez nie sposób rozstrzygnięcia.</a:t>
            </a:r>
          </a:p>
          <a:p>
            <a:pPr marL="0" indent="0" algn="just">
              <a:buNone/>
            </a:pPr>
            <a:endParaRPr lang="pl-PL" sz="2000" dirty="0">
              <a:latin typeface="Times New Roman" panose="02020603050405020304" pitchFamily="18" charset="0"/>
              <a:cs typeface="Times New Roman" panose="02020603050405020304" pitchFamily="18" charset="0"/>
            </a:endParaRPr>
          </a:p>
          <a:p>
            <a:pPr marL="0" indent="0" algn="just">
              <a:buNone/>
            </a:pPr>
            <a:r>
              <a:rPr lang="pl-PL" sz="2000" b="1" dirty="0">
                <a:latin typeface="Times New Roman" panose="02020603050405020304" pitchFamily="18" charset="0"/>
                <a:cs typeface="Times New Roman" panose="02020603050405020304" pitchFamily="18" charset="0"/>
              </a:rPr>
              <a:t>Art. 63 ust. 3 </a:t>
            </a:r>
            <a:r>
              <a:rPr kumimoji="0" lang="pl-PL" sz="20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Regulaminu Senatu - </a:t>
            </a:r>
            <a:r>
              <a:rPr lang="pl-PL" sz="2000" dirty="0">
                <a:latin typeface="Times New Roman" panose="02020603050405020304" pitchFamily="18" charset="0"/>
                <a:cs typeface="Times New Roman" panose="02020603050405020304" pitchFamily="18" charset="0"/>
              </a:rPr>
              <a:t>Komisja wybiera ze swojego składu sprawozdawcę, który przedstawia w sposób obiektywny wnioski zawarte w sprawozdaniu komisji. W przypadku gdy sprawozdanie komisji dotyczy ustawy lub projektu ustawy, sprawozdawca informuje o działaniach podejmowanych w trakcie prac komisji przez podmioty wykonujące zawodową działalność lobbingową, wraz ze wskazaniem oczekiwanego przez nie sposobu rozstrzygnięcia oraz stanowiska komisji w tej sprawie.</a:t>
            </a:r>
          </a:p>
        </p:txBody>
      </p:sp>
      <p:sp>
        <p:nvSpPr>
          <p:cNvPr id="4" name="Symbol zastępczy numeru slajdu 3">
            <a:extLst>
              <a:ext uri="{FF2B5EF4-FFF2-40B4-BE49-F238E27FC236}">
                <a16:creationId xmlns:a16="http://schemas.microsoft.com/office/drawing/2014/main" xmlns="" id="{F8472050-692C-2AA4-13B0-EC21B7D3F18D}"/>
              </a:ext>
            </a:extLst>
          </p:cNvPr>
          <p:cNvSpPr>
            <a:spLocks noGrp="1"/>
          </p:cNvSpPr>
          <p:nvPr>
            <p:ph type="sldNum" sz="quarter" idx="12"/>
          </p:nvPr>
        </p:nvSpPr>
        <p:spPr/>
        <p:txBody>
          <a:bodyPr/>
          <a:lstStyle/>
          <a:p>
            <a:fld id="{453BB134-82F7-4F0E-A3FF-CEA6FDEF8B86}" type="slidenum">
              <a:rPr lang="pl-PL" smtClean="0"/>
              <a:t>24</a:t>
            </a:fld>
            <a:endParaRPr lang="pl-PL"/>
          </a:p>
        </p:txBody>
      </p:sp>
    </p:spTree>
    <p:extLst>
      <p:ext uri="{BB962C8B-B14F-4D97-AF65-F5344CB8AC3E}">
        <p14:creationId xmlns:p14="http://schemas.microsoft.com/office/powerpoint/2010/main" val="248254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sp>
        <p:nvSpPr>
          <p:cNvPr id="3" name="Symbol zastępczy zawartości 2"/>
          <p:cNvSpPr>
            <a:spLocks noGrp="1"/>
          </p:cNvSpPr>
          <p:nvPr>
            <p:ph idx="1"/>
          </p:nvPr>
        </p:nvSpPr>
        <p:spPr/>
        <p:txBody>
          <a:bodyPr>
            <a:normAutofit/>
          </a:bodyPr>
          <a:lstStyle/>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Kary pieniężne za prowadzenie działalności lobbingowej bez wpisu do rejestru.</a:t>
            </a:r>
          </a:p>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Art. 19. Podmiot, który wykonuje czynności wchodzące w zakres zawodowej działalności lobbingowej bez wpisu do rejestru, podlega karze pieniężnej w wysokości od 3000 zł do 50 000 zł.</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Karę nakłada w drodze decyzji administracyjnej minister właściwy do spraw administracji publicznej. Karę pieniężną można nakładać wielokrotnie, jeżeli czynności z zakresu zawodowej działalności lobbingowej są kontynuowane bez wpisu do rejestru.</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p:cNvSpPr>
            <a:spLocks noGrp="1"/>
          </p:cNvSpPr>
          <p:nvPr>
            <p:ph type="sldNum" sz="quarter" idx="12"/>
          </p:nvPr>
        </p:nvSpPr>
        <p:spPr/>
        <p:txBody>
          <a:bodyPr/>
          <a:lstStyle/>
          <a:p>
            <a:fld id="{453BB134-82F7-4F0E-A3FF-CEA6FDEF8B86}" type="slidenum">
              <a:rPr lang="pl-PL" smtClean="0"/>
              <a:t>25</a:t>
            </a:fld>
            <a:endParaRPr lang="pl-PL"/>
          </a:p>
        </p:txBody>
      </p:sp>
    </p:spTree>
    <p:extLst>
      <p:ext uri="{BB962C8B-B14F-4D97-AF65-F5344CB8AC3E}">
        <p14:creationId xmlns:p14="http://schemas.microsoft.com/office/powerpoint/2010/main" val="1051646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a:extLst>
              <a:ext uri="{FF2B5EF4-FFF2-40B4-BE49-F238E27FC236}">
                <a16:creationId xmlns:a16="http://schemas.microsoft.com/office/drawing/2014/main" xmlns="" id="{8EE13907-FA8C-4BD7-8430-31BA9F658678}"/>
              </a:ext>
            </a:extLst>
          </p:cNvPr>
          <p:cNvSpPr>
            <a:spLocks noGrp="1"/>
          </p:cNvSpPr>
          <p:nvPr>
            <p:ph type="sldNum" sz="quarter" idx="12"/>
          </p:nvPr>
        </p:nvSpPr>
        <p:spPr/>
        <p:txBody>
          <a:bodyPr/>
          <a:lstStyle/>
          <a:p>
            <a:fld id="{453BB134-82F7-4F0E-A3FF-CEA6FDEF8B86}" type="slidenum">
              <a:rPr lang="pl-PL" smtClean="0"/>
              <a:t>26</a:t>
            </a:fld>
            <a:endParaRPr lang="pl-PL"/>
          </a:p>
        </p:txBody>
      </p:sp>
      <p:pic>
        <p:nvPicPr>
          <p:cNvPr id="3" name="Obraz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526" y="1110343"/>
            <a:ext cx="10554788" cy="4741817"/>
          </a:xfrm>
          <a:prstGeom prst="rect">
            <a:avLst/>
          </a:prstGeom>
        </p:spPr>
      </p:pic>
    </p:spTree>
    <p:extLst>
      <p:ext uri="{BB962C8B-B14F-4D97-AF65-F5344CB8AC3E}">
        <p14:creationId xmlns:p14="http://schemas.microsoft.com/office/powerpoint/2010/main" val="998417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392379"/>
          </a:xfrm>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pic>
        <p:nvPicPr>
          <p:cNvPr id="5" name="Symbol zastępczy zawartości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0434" y="1622425"/>
            <a:ext cx="4771972" cy="5099050"/>
          </a:xfrm>
        </p:spPr>
      </p:pic>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3</a:t>
            </a:fld>
            <a:endParaRPr lang="pl-PL"/>
          </a:p>
        </p:txBody>
      </p:sp>
    </p:spTree>
    <p:extLst>
      <p:ext uri="{BB962C8B-B14F-4D97-AF65-F5344CB8AC3E}">
        <p14:creationId xmlns:p14="http://schemas.microsoft.com/office/powerpoint/2010/main" val="129685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Trochę  finansach:</a:t>
            </a:r>
          </a:p>
          <a:p>
            <a:pPr algn="just">
              <a:lnSpc>
                <a:spcPct val="115000"/>
              </a:lnSpc>
              <a:spcAft>
                <a:spcPts val="80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W Stanach Zjednoczonych Ameryki publikuje się listę największych lobbystów, lobbyści zamieszczają tez informację o budżetach przeznaczonych na działalność lobbingową. Amazon w ubiegłym roku wydał na lobbing 20,3 mln dol., zaś koncern Meta (obecny właściciel Facebooka) przeznaczył na ten cel 20,1 mln dol., co czyni te firmy zdecydowanymi liderami w tym zakresie. Obaj giganci technologiczni zwiększyli wydatki na lobbing o około 7 proc. w porównaniu z 2020 r. Oczywiście nie tylko Amazon i Meta aktywnie lobbują wśród Big </a:t>
            </a:r>
            <a:r>
              <a:rPr lang="pl-PL" sz="2000" dirty="0" err="1">
                <a:latin typeface="Times New Roman" panose="02020603050405020304" pitchFamily="18" charset="0"/>
                <a:ea typeface="Times New Roman" panose="02020603050405020304" pitchFamily="18" charset="0"/>
                <a:cs typeface="Times New Roman" panose="02020603050405020304" pitchFamily="18" charset="0"/>
              </a:rPr>
              <a:t>Techów</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 w USA. Według dostępnych danych Google wydał 9,6 mln dol. na lobbing w 2021 r. To nie jest roczny rekord w historii koncernu, ale stanowi 27-procentowy wzrost w stosunku do 2020 r.</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4</a:t>
            </a:fld>
            <a:endParaRPr lang="pl-PL"/>
          </a:p>
        </p:txBody>
      </p:sp>
    </p:spTree>
    <p:extLst>
      <p:ext uri="{BB962C8B-B14F-4D97-AF65-F5344CB8AC3E}">
        <p14:creationId xmlns:p14="http://schemas.microsoft.com/office/powerpoint/2010/main" val="182999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r>
              <a:rPr lang="pl-PL" sz="2000" dirty="0">
                <a:latin typeface="Times New Roman" panose="02020603050405020304" pitchFamily="18" charset="0"/>
                <a:cs typeface="Times New Roman" panose="02020603050405020304" pitchFamily="18" charset="0"/>
              </a:rPr>
              <a:t>Lobbing – próba definicji</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algn="just">
              <a:lnSpc>
                <a:spcPct val="115000"/>
              </a:lnSpc>
              <a:spcAft>
                <a:spcPts val="800"/>
              </a:spcAft>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Nie istnieje jedna, przyjęta powszechnie definicja lobbingu. W klasycznej już definicji Philipa </a:t>
            </a:r>
            <a:r>
              <a:rPr lang="pl-PL" sz="2000" dirty="0" err="1">
                <a:latin typeface="Times New Roman" panose="02020603050405020304" pitchFamily="18" charset="0"/>
                <a:ea typeface="Times New Roman" panose="02020603050405020304" pitchFamily="18" charset="0"/>
                <a:cs typeface="Times New Roman" panose="02020603050405020304" pitchFamily="18" charset="0"/>
              </a:rPr>
              <a:t>Kotlera</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 lobbing określa się jako kontaktowanie się i przekonywanie członków ciał ustawodawczych i urzędników państwowych do określonych rozwiązań prawnych i administracyjnych. Niekiedy zamiast określenia  „grupa interesu” używa się terminu „zorganizowane interesy”, aby podkreślić, iż członkostwo nie zawsze jest wyraźnie sformalizowane. Zamiennie używa się też określeń grupa nacisku, grupa wpływu, zorganizowane interesy, interesariusze.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pPr marL="443230">
              <a:lnSpc>
                <a:spcPct val="107000"/>
              </a:lnSpc>
              <a:spcAft>
                <a:spcPts val="25"/>
              </a:spcAft>
            </a:pPr>
            <a:r>
              <a:rPr lang="pl-PL" sz="1800" dirty="0" err="1">
                <a:latin typeface="Calibri" panose="020F0502020204030204" pitchFamily="34" charset="0"/>
                <a:ea typeface="Calibri" panose="020F0502020204030204" pitchFamily="34" charset="0"/>
                <a:cs typeface="Times New Roman" panose="02020603050405020304" pitchFamily="18" charset="0"/>
              </a:rPr>
              <a:t>Ph</a:t>
            </a:r>
            <a:r>
              <a:rPr lang="pl-PL" sz="1800" dirty="0">
                <a:latin typeface="Calibri" panose="020F0502020204030204" pitchFamily="34" charset="0"/>
                <a:ea typeface="Calibri" panose="020F0502020204030204" pitchFamily="34" charset="0"/>
                <a:cs typeface="Times New Roman" panose="02020603050405020304" pitchFamily="18" charset="0"/>
              </a:rPr>
              <a:t>. </a:t>
            </a:r>
            <a:r>
              <a:rPr lang="pl-PL" sz="1800" dirty="0" err="1">
                <a:latin typeface="Calibri" panose="020F0502020204030204" pitchFamily="34" charset="0"/>
                <a:ea typeface="Calibri" panose="020F0502020204030204" pitchFamily="34" charset="0"/>
                <a:cs typeface="Times New Roman" panose="02020603050405020304" pitchFamily="18" charset="0"/>
              </a:rPr>
              <a:t>Kotler</a:t>
            </a:r>
            <a:r>
              <a:rPr lang="pl-PL" sz="1800" dirty="0">
                <a:latin typeface="Calibri" panose="020F0502020204030204" pitchFamily="34" charset="0"/>
                <a:ea typeface="Calibri" panose="020F0502020204030204" pitchFamily="34" charset="0"/>
                <a:cs typeface="Times New Roman" panose="02020603050405020304" pitchFamily="18" charset="0"/>
              </a:rPr>
              <a:t>, </a:t>
            </a:r>
            <a:r>
              <a:rPr lang="pl-PL" sz="1800" i="1" dirty="0">
                <a:latin typeface="Times New Roman" panose="02020603050405020304" pitchFamily="18" charset="0"/>
                <a:ea typeface="Times New Roman" panose="02020603050405020304" pitchFamily="18" charset="0"/>
                <a:cs typeface="Times New Roman" panose="02020603050405020304" pitchFamily="18" charset="0"/>
              </a:rPr>
              <a:t>Marketing</a:t>
            </a:r>
            <a:r>
              <a:rPr lang="pl-PL" sz="1800" dirty="0">
                <a:latin typeface="Calibri" panose="020F0502020204030204" pitchFamily="34" charset="0"/>
                <a:ea typeface="Calibri" panose="020F0502020204030204" pitchFamily="34" charset="0"/>
                <a:cs typeface="Times New Roman" panose="02020603050405020304" pitchFamily="18" charset="0"/>
              </a:rPr>
              <a:t>, Gebethner&amp; Ska, Warszawa, 1994, s. 621. </a:t>
            </a: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5</a:t>
            </a:fld>
            <a:endParaRPr lang="pl-PL"/>
          </a:p>
        </p:txBody>
      </p:sp>
    </p:spTree>
    <p:extLst>
      <p:ext uri="{BB962C8B-B14F-4D97-AF65-F5344CB8AC3E}">
        <p14:creationId xmlns:p14="http://schemas.microsoft.com/office/powerpoint/2010/main" val="210543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We współczesnych systemach demokracji przedstawicielskiej zwykle wyróżnia się dwa modele lobbingu: </a:t>
            </a:r>
          </a:p>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Pluralistyczny, odnoszący się głównie do krajów anglosaskich, a przede wszystkim do Stanów Zjednoczonych.</a:t>
            </a:r>
          </a:p>
          <a:p>
            <a:pPr marL="0" indent="0" algn="just">
              <a:lnSpc>
                <a:spcPct val="115000"/>
              </a:lnSpc>
              <a:spcAft>
                <a:spcPts val="800"/>
              </a:spcAft>
              <a:buNone/>
            </a:pPr>
            <a:r>
              <a:rPr lang="pl-PL" sz="2000" dirty="0" err="1">
                <a:latin typeface="Times New Roman" panose="02020603050405020304" pitchFamily="18" charset="0"/>
                <a:ea typeface="Times New Roman" panose="02020603050405020304" pitchFamily="18" charset="0"/>
                <a:cs typeface="Times New Roman" panose="02020603050405020304" pitchFamily="18" charset="0"/>
              </a:rPr>
              <a:t>Korporatywistyczny</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 charakterystyczny między innymi dla krajów Europy Zachodniej.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6</a:t>
            </a:fld>
            <a:endParaRPr lang="pl-PL"/>
          </a:p>
        </p:txBody>
      </p:sp>
    </p:spTree>
    <p:extLst>
      <p:ext uri="{BB962C8B-B14F-4D97-AF65-F5344CB8AC3E}">
        <p14:creationId xmlns:p14="http://schemas.microsoft.com/office/powerpoint/2010/main" val="1685097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r>
              <a:rPr lang="pl-PL" sz="2000" dirty="0">
                <a:latin typeface="Times New Roman" panose="02020603050405020304" pitchFamily="18" charset="0"/>
                <a:cs typeface="Times New Roman" panose="02020603050405020304" pitchFamily="18" charset="0"/>
              </a:rPr>
              <a:t>Lobbing</a:t>
            </a: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a:bodyPr>
          <a:lstStyle/>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W modelu amerykańskim (model pluralistyczny) lobbing oraz  „grupy nacisku” traktowane są jako normalny, naturalny przejaw życia demokratycznego, a zorganizowana obrona interesów jest elementem demokracji partycypacyjnej. W tym modelu uznaje się, że instytucje polityczne takie jak parlament czy partie polityczne nie wystarczają by zaspokoić potrzeby suwerena-narodu i niezbędne jest istnienie różnych pośredników pomiędzy obywatelami a instytucjami władzy pochodzącymi z wyborów. </a:t>
            </a:r>
          </a:p>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W modelu (</a:t>
            </a:r>
            <a:r>
              <a:rPr lang="pl-PL" sz="2000" dirty="0" err="1">
                <a:latin typeface="Times New Roman" panose="02020603050405020304" pitchFamily="18" charset="0"/>
                <a:ea typeface="Times New Roman" panose="02020603050405020304" pitchFamily="18" charset="0"/>
                <a:cs typeface="Times New Roman" panose="02020603050405020304" pitchFamily="18" charset="0"/>
              </a:rPr>
              <a:t>korporatywistycznym</a:t>
            </a:r>
            <a:r>
              <a:rPr lang="pl-PL" sz="2000" dirty="0">
                <a:latin typeface="Times New Roman" panose="02020603050405020304" pitchFamily="18" charset="0"/>
                <a:ea typeface="Times New Roman" panose="02020603050405020304" pitchFamily="18" charset="0"/>
                <a:cs typeface="Times New Roman" panose="02020603050405020304" pitchFamily="18" charset="0"/>
              </a:rPr>
              <a:t>) podstawowe decyzje, zarówno w sferze ekonomii, jak i polityki czy kultury podejmowane są w wyniku ustaleń między państwem a różnymi organizacjami, stowarzyszeniami czy związkami, a więc polityka opiera się na negocjacjach między poszczególnymi grupami, często zrzeszonymi w korporacjach nie tylko biznesowych, lecz także zawodowych czy środowiskowych a rządem. </a:t>
            </a:r>
            <a:endParaRPr lang="pl-PL" sz="1800" dirty="0">
              <a:latin typeface="Calibri" panose="020F0502020204030204" pitchFamily="34" charset="0"/>
              <a:ea typeface="Calibri" panose="020F0502020204030204" pitchFamily="34"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7</a:t>
            </a:fld>
            <a:endParaRPr lang="pl-PL"/>
          </a:p>
        </p:txBody>
      </p:sp>
    </p:spTree>
    <p:extLst>
      <p:ext uri="{BB962C8B-B14F-4D97-AF65-F5344CB8AC3E}">
        <p14:creationId xmlns:p14="http://schemas.microsoft.com/office/powerpoint/2010/main" val="417378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3D72797-141A-4B58-9C1A-32FE7F70F609}"/>
              </a:ext>
            </a:extLst>
          </p:cNvPr>
          <p:cNvSpPr>
            <a:spLocks noGrp="1"/>
          </p:cNvSpPr>
          <p:nvPr>
            <p:ph type="title"/>
          </p:nvPr>
        </p:nvSpPr>
        <p:spPr>
          <a:xfrm>
            <a:off x="838200" y="966158"/>
            <a:ext cx="10515600" cy="793541"/>
          </a:xfrm>
        </p:spPr>
        <p:txBody>
          <a:bodyPr>
            <a:normAutofit/>
          </a:bodyPr>
          <a:lstStyle/>
          <a:p>
            <a:pPr lvl="0" algn="just">
              <a:lnSpc>
                <a:spcPct val="115000"/>
              </a:lnSpc>
              <a:spcBef>
                <a:spcPts val="1000"/>
              </a:spcBef>
              <a:spcAft>
                <a:spcPts val="800"/>
              </a:spcAft>
            </a:pPr>
            <a:r>
              <a:rPr lang="pl-PL" sz="2000" dirty="0">
                <a:latin typeface="Times New Roman" panose="02020603050405020304" pitchFamily="18" charset="0"/>
                <a:cs typeface="Times New Roman" panose="02020603050405020304" pitchFamily="18" charset="0"/>
              </a:rPr>
              <a:t>Lobbing </a:t>
            </a:r>
            <a:r>
              <a:rPr lang="pl-PL" sz="19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w  UE – kilka informacji z oficjalnych stron internetowych</a:t>
            </a:r>
            <a:endParaRPr lang="pl-PL" sz="2000" dirty="0">
              <a:latin typeface="Times New Roman" panose="02020603050405020304" pitchFamily="18" charset="0"/>
              <a:cs typeface="Times New Roman" panose="02020603050405020304" pitchFamily="18" charset="0"/>
            </a:endParaRPr>
          </a:p>
        </p:txBody>
      </p:sp>
      <p:sp>
        <p:nvSpPr>
          <p:cNvPr id="3" name="Symbol zastępczy zawartości 2">
            <a:extLst>
              <a:ext uri="{FF2B5EF4-FFF2-40B4-BE49-F238E27FC236}">
                <a16:creationId xmlns:a16="http://schemas.microsoft.com/office/drawing/2014/main" xmlns="" id="{AA6BFCD9-B4A3-438E-81CA-6F3EDDD156D7}"/>
              </a:ext>
            </a:extLst>
          </p:cNvPr>
          <p:cNvSpPr>
            <a:spLocks noGrp="1"/>
          </p:cNvSpPr>
          <p:nvPr>
            <p:ph idx="1"/>
          </p:nvPr>
        </p:nvSpPr>
        <p:spPr>
          <a:xfrm>
            <a:off x="838200" y="1759699"/>
            <a:ext cx="10515600" cy="4417264"/>
          </a:xfrm>
        </p:spPr>
        <p:txBody>
          <a:bodyPr>
            <a:normAutofit fontScale="92500" lnSpcReduction="10000"/>
          </a:bodyPr>
          <a:lstStyle/>
          <a:p>
            <a:pPr marL="0" indent="0" algn="just">
              <a:lnSpc>
                <a:spcPct val="115000"/>
              </a:lnSpc>
              <a:spcAft>
                <a:spcPts val="800"/>
              </a:spcAft>
              <a:buNone/>
            </a:pPr>
            <a:r>
              <a:rPr lang="pl-PL" sz="2000" dirty="0">
                <a:latin typeface="Times New Roman" panose="02020603050405020304" pitchFamily="18" charset="0"/>
                <a:ea typeface="Times New Roman" panose="02020603050405020304" pitchFamily="18" charset="0"/>
                <a:cs typeface="Times New Roman" panose="02020603050405020304" pitchFamily="18" charset="0"/>
              </a:rPr>
              <a:t>Lobbing: Parlament Europejski, Rada Unii Europejskiej i Komisja Europejska są otwarte i przejrzyste w  dialogu z przedstawicielami grup interesu i społeczeństwem obywatelskim. Trzy instytucje współpracują ze sobą, aby zapewnić i promować przejrzystą i etyczną reprezentację interesów. Rejestr służący przejrzystości jest narzędziem umożliwiającym obywatelom europejskim sprawdzenie, jakie interesy są reprezentowane na szczeblu Unii i w czyim imieniu, a także zasoby finansowe i ludzkie są przeznaczone na te działania.</a:t>
            </a:r>
            <a:endParaRPr lang="pl-PL"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pl-PL" sz="2000" dirty="0">
                <a:latin typeface="Times New Roman" panose="02020603050405020304" pitchFamily="18" charset="0"/>
                <a:ea typeface="Times New Roman" panose="02020603050405020304" pitchFamily="18" charset="0"/>
              </a:rPr>
              <a:t>Instytucje UE współdziałają z wieloma organizacjami i grupami reprezentującymi określone interesy. Jest to uzasadniona i niezbędna część procesu decyzyjnego, zapewniająca, że polityki UE odzwierciedlają rzeczywiste potrzeby społeczeństwa. Proces ten musi być jednak przejrzysty, aby umożliwić odpowiednią kontrolę publiczną i zapewnić odpowiedzialność instytucji UE przed obywatelami Europy. Im bardziej otwarty proces, tym łatwiej zapewnić zrównoważoną reprezentację i uniknąć nadmiernej presji lub uprzywilejowanego dostępu do informacji lub decydentów dla niektórych stron.</a:t>
            </a:r>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3CE68CF0-50C3-44DF-B153-08BAE50E8FE7}"/>
              </a:ext>
            </a:extLst>
          </p:cNvPr>
          <p:cNvSpPr>
            <a:spLocks noGrp="1"/>
          </p:cNvSpPr>
          <p:nvPr>
            <p:ph type="sldNum" sz="quarter" idx="12"/>
          </p:nvPr>
        </p:nvSpPr>
        <p:spPr/>
        <p:txBody>
          <a:bodyPr/>
          <a:lstStyle/>
          <a:p>
            <a:fld id="{453BB134-82F7-4F0E-A3FF-CEA6FDEF8B86}" type="slidenum">
              <a:rPr lang="pl-PL" smtClean="0"/>
              <a:t>8</a:t>
            </a:fld>
            <a:endParaRPr lang="pl-PL"/>
          </a:p>
        </p:txBody>
      </p:sp>
    </p:spTree>
    <p:extLst>
      <p:ext uri="{BB962C8B-B14F-4D97-AF65-F5344CB8AC3E}">
        <p14:creationId xmlns:p14="http://schemas.microsoft.com/office/powerpoint/2010/main" val="185689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E51082F-B3EE-380E-80B7-3F7C711F2A6F}"/>
              </a:ext>
            </a:extLst>
          </p:cNvPr>
          <p:cNvSpPr>
            <a:spLocks noGrp="1"/>
          </p:cNvSpPr>
          <p:nvPr>
            <p:ph type="title"/>
          </p:nvPr>
        </p:nvSpPr>
        <p:spPr>
          <a:xfrm>
            <a:off x="838200" y="925287"/>
            <a:ext cx="10515600" cy="634092"/>
          </a:xfrm>
        </p:spPr>
        <p:txBody>
          <a:bodyPr>
            <a:normAutofit/>
          </a:bodyPr>
          <a:lstStyle/>
          <a:p>
            <a:pPr algn="ctr"/>
            <a:r>
              <a:rPr lang="pl-PL" sz="2000" b="1" dirty="0">
                <a:latin typeface="Times New Roman" panose="02020603050405020304" pitchFamily="18" charset="0"/>
                <a:cs typeface="Times New Roman" panose="02020603050405020304" pitchFamily="18" charset="0"/>
              </a:rPr>
              <a:t>Lobbing - art. 11 Traktatu o Unii Europejskiej </a:t>
            </a:r>
          </a:p>
        </p:txBody>
      </p:sp>
      <p:sp>
        <p:nvSpPr>
          <p:cNvPr id="3" name="Symbol zastępczy zawartości 2">
            <a:extLst>
              <a:ext uri="{FF2B5EF4-FFF2-40B4-BE49-F238E27FC236}">
                <a16:creationId xmlns:a16="http://schemas.microsoft.com/office/drawing/2014/main" xmlns="" id="{64B9DD41-5334-5BB7-D670-EACDAF7F777F}"/>
              </a:ext>
            </a:extLst>
          </p:cNvPr>
          <p:cNvSpPr>
            <a:spLocks noGrp="1"/>
          </p:cNvSpPr>
          <p:nvPr>
            <p:ph idx="1"/>
          </p:nvPr>
        </p:nvSpPr>
        <p:spPr/>
        <p:txBody>
          <a:bodyPr>
            <a:normAutofit lnSpcReduction="10000"/>
          </a:bodyPr>
          <a:lstStyle/>
          <a:p>
            <a:pPr marL="0" indent="0" algn="just">
              <a:buNone/>
            </a:pPr>
            <a:r>
              <a:rPr lang="pl-PL" sz="1400" b="1" i="0" dirty="0">
                <a:solidFill>
                  <a:srgbClr val="333333"/>
                </a:solidFill>
                <a:effectLst/>
                <a:latin typeface="Noto Serif" panose="02020600060500020200" pitchFamily="18" charset="0"/>
              </a:rPr>
              <a:t/>
            </a:r>
            <a:br>
              <a:rPr lang="pl-PL" sz="1400" b="1" i="0" dirty="0">
                <a:solidFill>
                  <a:srgbClr val="333333"/>
                </a:solidFill>
                <a:effectLst/>
                <a:latin typeface="Noto Serif" panose="02020600060500020200" pitchFamily="18" charset="0"/>
              </a:rPr>
            </a:br>
            <a:r>
              <a:rPr lang="pl-PL" sz="2000" b="1" i="0" dirty="0">
                <a:solidFill>
                  <a:srgbClr val="333333"/>
                </a:solidFill>
                <a:effectLst/>
                <a:latin typeface="Times New Roman" panose="02020603050405020304" pitchFamily="18" charset="0"/>
                <a:cs typeface="Times New Roman" panose="02020603050405020304" pitchFamily="18" charset="0"/>
              </a:rPr>
              <a:t>Artykuł 11 </a:t>
            </a:r>
            <a:endParaRPr lang="pl-PL" sz="2000" b="0" i="0" dirty="0">
              <a:solidFill>
                <a:srgbClr val="333333"/>
              </a:solidFill>
              <a:effectLst/>
              <a:latin typeface="Times New Roman" panose="02020603050405020304" pitchFamily="18" charset="0"/>
              <a:cs typeface="Times New Roman" panose="02020603050405020304" pitchFamily="18" charset="0"/>
            </a:endParaRPr>
          </a:p>
          <a:p>
            <a:pPr marL="0" indent="0" algn="just">
              <a:buNone/>
            </a:pPr>
            <a:r>
              <a:rPr lang="pl-PL" sz="2000" b="0" i="0" dirty="0">
                <a:solidFill>
                  <a:srgbClr val="333333"/>
                </a:solidFill>
                <a:effectLst/>
                <a:latin typeface="Times New Roman" panose="02020603050405020304" pitchFamily="18" charset="0"/>
                <a:cs typeface="Times New Roman" panose="02020603050405020304" pitchFamily="18" charset="0"/>
              </a:rPr>
              <a:t>1. Za pomocą odpowiednich środków instytucje umożliwiają obywatelom i stowarzyszeniom przedstawicielskim wypowiadanie się i publiczną wymianę poglądów we wszystkich dziedzinach działania Unii.</a:t>
            </a:r>
          </a:p>
          <a:p>
            <a:pPr marL="0" indent="0" algn="just">
              <a:buNone/>
            </a:pPr>
            <a:r>
              <a:rPr lang="pl-PL" sz="2000" b="0" i="0" dirty="0">
                <a:solidFill>
                  <a:srgbClr val="333333"/>
                </a:solidFill>
                <a:effectLst/>
                <a:latin typeface="Times New Roman" panose="02020603050405020304" pitchFamily="18" charset="0"/>
                <a:cs typeface="Times New Roman" panose="02020603050405020304" pitchFamily="18" charset="0"/>
              </a:rPr>
              <a:t>2. Instytucje utrzymują otwarty, przejrzysty i regularny dialog ze stowarzyszeniami przedstawicielskimi i społeczeństwem obywatelskim.</a:t>
            </a:r>
          </a:p>
          <a:p>
            <a:pPr marL="0" indent="0" algn="just">
              <a:buNone/>
            </a:pPr>
            <a:r>
              <a:rPr lang="pl-PL" sz="2000" b="0" i="0" dirty="0">
                <a:solidFill>
                  <a:srgbClr val="333333"/>
                </a:solidFill>
                <a:effectLst/>
                <a:latin typeface="Times New Roman" panose="02020603050405020304" pitchFamily="18" charset="0"/>
                <a:cs typeface="Times New Roman" panose="02020603050405020304" pitchFamily="18" charset="0"/>
              </a:rPr>
              <a:t>3. Komisja Europejska prowadzi szerokie konsultacje z zainteresowanymi stronami w celu zapewnienia spójności i przejrzystości działań Unii.</a:t>
            </a:r>
          </a:p>
          <a:p>
            <a:pPr marL="0" indent="0" algn="just">
              <a:buNone/>
            </a:pPr>
            <a:r>
              <a:rPr lang="pl-PL" sz="2000" b="0" i="0" dirty="0">
                <a:solidFill>
                  <a:srgbClr val="333333"/>
                </a:solidFill>
                <a:effectLst/>
                <a:latin typeface="Times New Roman" panose="02020603050405020304" pitchFamily="18" charset="0"/>
                <a:cs typeface="Times New Roman" panose="02020603050405020304" pitchFamily="18" charset="0"/>
              </a:rPr>
              <a:t>4. Obywatele Unii w liczbie nie mniejszej niż milion, mający obywatelstwo znacznej liczby Państw Członkowskich, mogą podjąć inicjatywę zwrócenia się do Komisji Europejskiej o przedłożenie, w ramach jej uprawnień, odpowiedniego wniosku w sprawach, w odniesieniu do których, zdaniem obywateli, stosowanie Traktatów wymaga aktu prawnego Unii. Procedury i warunki wymagane w celu przedstawienia takiej inicjatywy określane są zgodnie z artykułem 24 akapit pierwszy Traktatu o funkcjonowaniu Unii Europejskiej.</a:t>
            </a:r>
          </a:p>
          <a:p>
            <a:endParaRPr lang="pl-PL" sz="2000" dirty="0">
              <a:latin typeface="Times New Roman" panose="02020603050405020304" pitchFamily="18"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xmlns="" id="{B8D2CBD0-2AE3-4E28-0D47-81939FFB053F}"/>
              </a:ext>
            </a:extLst>
          </p:cNvPr>
          <p:cNvSpPr>
            <a:spLocks noGrp="1"/>
          </p:cNvSpPr>
          <p:nvPr>
            <p:ph type="sldNum" sz="quarter" idx="12"/>
          </p:nvPr>
        </p:nvSpPr>
        <p:spPr/>
        <p:txBody>
          <a:bodyPr/>
          <a:lstStyle/>
          <a:p>
            <a:fld id="{453BB134-82F7-4F0E-A3FF-CEA6FDEF8B86}" type="slidenum">
              <a:rPr lang="pl-PL" smtClean="0"/>
              <a:t>9</a:t>
            </a:fld>
            <a:endParaRPr lang="pl-PL"/>
          </a:p>
        </p:txBody>
      </p:sp>
    </p:spTree>
    <p:extLst>
      <p:ext uri="{BB962C8B-B14F-4D97-AF65-F5344CB8AC3E}">
        <p14:creationId xmlns:p14="http://schemas.microsoft.com/office/powerpoint/2010/main" val="225189883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TotalTime>
  <Words>1880</Words>
  <Application>Microsoft Office PowerPoint</Application>
  <PresentationFormat>Panoramiczny</PresentationFormat>
  <Paragraphs>105</Paragraphs>
  <Slides>26</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26</vt:i4>
      </vt:variant>
    </vt:vector>
  </HeadingPairs>
  <TitlesOfParts>
    <vt:vector size="33" baseType="lpstr">
      <vt:lpstr>Arial</vt:lpstr>
      <vt:lpstr>Calibri</vt:lpstr>
      <vt:lpstr>Calibri Light</vt:lpstr>
      <vt:lpstr>inherit</vt:lpstr>
      <vt:lpstr>Noto Serif</vt:lpstr>
      <vt:lpstr>Times New Roman</vt:lpstr>
      <vt:lpstr>Motyw pakietu Office</vt:lpstr>
      <vt:lpstr>Lobbing </vt:lpstr>
      <vt:lpstr>Lobbing</vt:lpstr>
      <vt:lpstr>Lobbing</vt:lpstr>
      <vt:lpstr>Lobbing</vt:lpstr>
      <vt:lpstr>Lobbing – próba definicji</vt:lpstr>
      <vt:lpstr>Lobbing</vt:lpstr>
      <vt:lpstr>Lobbing</vt:lpstr>
      <vt:lpstr>Lobbing w  UE – kilka informacji z oficjalnych stron internetowych</vt:lpstr>
      <vt:lpstr>Lobbing - art. 11 Traktatu o Unii Europejskiej </vt:lpstr>
      <vt:lpstr>Lobbing</vt:lpstr>
      <vt:lpstr>Lobbing</vt:lpstr>
      <vt:lpstr>Lobbing</vt:lpstr>
      <vt:lpstr>Lobbing</vt:lpstr>
      <vt:lpstr>Lobbing</vt:lpstr>
      <vt:lpstr>Lobbing</vt:lpstr>
      <vt:lpstr>Lobbing</vt:lpstr>
      <vt:lpstr>Lobbing</vt:lpstr>
      <vt:lpstr>Lobbing</vt:lpstr>
      <vt:lpstr>Lobbing – Regulamin pracy Rady Ministrów</vt:lpstr>
      <vt:lpstr>Lobbing – Regulamin pracy Rady Ministrów</vt:lpstr>
      <vt:lpstr>Prezentacja programu PowerPoint</vt:lpstr>
      <vt:lpstr>Lobbing</vt:lpstr>
      <vt:lpstr>Lobbing</vt:lpstr>
      <vt:lpstr>Lobbing - Regulamin Senatu</vt:lpstr>
      <vt:lpstr>Lobbing</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Jarosław Deminet</dc:creator>
  <cp:lastModifiedBy>Kamińska Elżbieta</cp:lastModifiedBy>
  <cp:revision>21</cp:revision>
  <cp:lastPrinted>2022-08-23T06:58:40Z</cp:lastPrinted>
  <dcterms:created xsi:type="dcterms:W3CDTF">2022-04-13T09:17:53Z</dcterms:created>
  <dcterms:modified xsi:type="dcterms:W3CDTF">2022-09-20T06:19:10Z</dcterms:modified>
</cp:coreProperties>
</file>